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handoutMasterIdLst>
    <p:handoutMasterId r:id="rId31"/>
  </p:handoutMasterIdLst>
  <p:sldIdLst>
    <p:sldId id="716" r:id="rId2"/>
    <p:sldId id="717" r:id="rId3"/>
    <p:sldId id="784" r:id="rId4"/>
    <p:sldId id="764" r:id="rId5"/>
    <p:sldId id="785" r:id="rId6"/>
    <p:sldId id="786" r:id="rId7"/>
    <p:sldId id="782" r:id="rId8"/>
    <p:sldId id="783" r:id="rId9"/>
    <p:sldId id="770" r:id="rId10"/>
    <p:sldId id="787" r:id="rId11"/>
    <p:sldId id="780" r:id="rId12"/>
    <p:sldId id="781" r:id="rId13"/>
    <p:sldId id="773" r:id="rId14"/>
    <p:sldId id="774" r:id="rId15"/>
    <p:sldId id="788" r:id="rId16"/>
    <p:sldId id="765" r:id="rId17"/>
    <p:sldId id="766" r:id="rId18"/>
    <p:sldId id="767" r:id="rId19"/>
    <p:sldId id="768" r:id="rId20"/>
    <p:sldId id="779" r:id="rId21"/>
    <p:sldId id="769" r:id="rId22"/>
    <p:sldId id="771" r:id="rId23"/>
    <p:sldId id="789" r:id="rId24"/>
    <p:sldId id="778" r:id="rId25"/>
    <p:sldId id="654" r:id="rId26"/>
    <p:sldId id="792" r:id="rId27"/>
    <p:sldId id="790" r:id="rId28"/>
    <p:sldId id="791" r:id="rId29"/>
  </p:sldIdLst>
  <p:sldSz cx="9144000" cy="6858000" type="screen4x3"/>
  <p:notesSz cx="9144000" cy="6858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52A"/>
    <a:srgbClr val="FFFFFF"/>
    <a:srgbClr val="0066FF"/>
    <a:srgbClr val="0000FF"/>
    <a:srgbClr val="FF00FF"/>
    <a:srgbClr val="9F1195"/>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9" autoAdjust="0"/>
    <p:restoredTop sz="89083" autoAdjust="0"/>
  </p:normalViewPr>
  <p:slideViewPr>
    <p:cSldViewPr>
      <p:cViewPr varScale="1">
        <p:scale>
          <a:sx n="102" d="100"/>
          <a:sy n="102" d="100"/>
        </p:scale>
        <p:origin x="2016" y="96"/>
      </p:cViewPr>
      <p:guideLst>
        <p:guide orient="horz" pos="2266"/>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pPr>
              <a:defRPr/>
            </a:pPr>
            <a:fld id="{F5717A08-4EFF-4E1F-9428-32B3E8AA5BBF}" type="datetimeFigureOut">
              <a:rPr lang="zh-CN" altLang="en-US"/>
              <a:t>2019/11/4</a:t>
            </a:fld>
            <a:endParaRPr lang="zh-CN" altLang="en-US"/>
          </a:p>
        </p:txBody>
      </p:sp>
      <p:sp>
        <p:nvSpPr>
          <p:cNvPr id="4" name="页脚占位符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lstStyle>
            <a:lvl1pPr algn="r">
              <a:defRPr sz="1200"/>
            </a:lvl1pPr>
          </a:lstStyle>
          <a:p>
            <a:fld id="{E6EAC048-E547-47CB-AD87-3FAD1B682181}"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38F86A1-69B5-4E18-BFA8-3F70A1ECBA97}" type="datetimeFigureOut">
              <a:rPr lang="zh-CN" altLang="en-US"/>
              <a:t>2019/11/4</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78C7A2D-8CC7-4A6A-8E6B-F00CC693A825}"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375170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extLst>
      <p:ext uri="{BB962C8B-B14F-4D97-AF65-F5344CB8AC3E}">
        <p14:creationId xmlns:p14="http://schemas.microsoft.com/office/powerpoint/2010/main" val="316004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Tree>
    <p:extLst>
      <p:ext uri="{BB962C8B-B14F-4D97-AF65-F5344CB8AC3E}">
        <p14:creationId xmlns:p14="http://schemas.microsoft.com/office/powerpoint/2010/main" val="3332525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316965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4266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29441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14015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61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EF4E2E8-F967-47C8-B146-35F862718B4D}" type="datetime1">
              <a:rPr lang="zh-CN" altLang="en-US" smtClean="0"/>
              <a:t>2019/11/4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537FACC-D014-47B5-A30C-82A44384C306}"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0F2D4AA-1B95-43C1-802F-861BD2188893}" type="datetime1">
              <a:rPr lang="zh-CN" altLang="en-US" smtClean="0"/>
              <a:t>2019/11/4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4F5953E-B3A8-45A7-88F1-C9BDD8F63004}"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4E34874-25F4-42D8-89B1-FAD97E298659}" type="datetime1">
              <a:rPr lang="zh-CN" altLang="en-US" smtClean="0"/>
              <a:t>2019/11/4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AFB9E909-1E1D-4726-9675-978F608919A4}"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smtClean="0"/>
            </a:lvl1pPr>
          </a:lstStyle>
          <a:p>
            <a:pPr>
              <a:defRPr/>
            </a:pPr>
            <a:fld id="{E9E71D45-DAF5-4E1E-A3B2-A9D2AB59F941}" type="datetime1">
              <a:rPr lang="zh-CN" altLang="en-US" smtClean="0"/>
              <a:t>2019/11/4</a:t>
            </a:fld>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7235825" y="6324600"/>
            <a:ext cx="1905000" cy="457200"/>
          </a:xfrm>
        </p:spPr>
        <p:txBody>
          <a:bodyPr/>
          <a:lstStyle>
            <a:lvl1pPr>
              <a:defRPr sz="1600" b="1">
                <a:solidFill>
                  <a:srgbClr val="0000FF"/>
                </a:solidFill>
                <a:latin typeface="Times New Roman" panose="02020603050405020304" pitchFamily="18" charset="0"/>
              </a:defRPr>
            </a:lvl1pPr>
          </a:lstStyle>
          <a:p>
            <a:fld id="{E5190028-3255-4271-BAA0-8BC7E691A70B}" type="slidenum">
              <a:rPr lang="en-US" altLang="zh-CN"/>
              <a:t>‹#›</a:t>
            </a:fld>
            <a:endParaRPr lang="en-US" altLang="zh-CN"/>
          </a:p>
        </p:txBody>
      </p:sp>
    </p:spTree>
  </p:cSld>
  <p:clrMapOvr>
    <a:masterClrMapping/>
  </p:clrMapOvr>
  <p:transition advTm="4200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D658C536-10C9-4216-9709-90EFBA999A32}" type="datetime1">
              <a:rPr lang="zh-CN" altLang="en-US" smtClean="0"/>
              <a:t>2019/11/4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fld id="{746FFBFF-1A94-4112-9962-6DC4E97A93A0}"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2"/>
          <p:cNvSpPr txBox="1">
            <a:spLocks noChangeArrowheads="1"/>
          </p:cNvSpPr>
          <p:nvPr/>
        </p:nvSpPr>
        <p:spPr bwMode="auto">
          <a:xfrm>
            <a:off x="323850" y="404813"/>
            <a:ext cx="3600450" cy="1079500"/>
          </a:xfrm>
          <a:prstGeom prst="rect">
            <a:avLst/>
          </a:prstGeom>
          <a:solidFill>
            <a:srgbClr val="FFFFFF"/>
          </a:solidFill>
          <a:ln>
            <a:noFill/>
          </a:ln>
        </p:spPr>
        <p:txBody>
          <a:bodyPr>
            <a:spAutoFit/>
          </a:bodyPr>
          <a:lstStyle>
            <a:lvl1pPr>
              <a:defRPr sz="2800" b="1">
                <a:solidFill>
                  <a:schemeClr val="folHlink"/>
                </a:solidFill>
                <a:latin typeface="Times New Roman" panose="02020603050405020304" pitchFamily="18" charset="0"/>
                <a:ea typeface="楷体_GB2312"/>
                <a:cs typeface="楷体_GB2312"/>
              </a:defRPr>
            </a:lvl1pPr>
            <a:lvl2pPr marL="742950" indent="-285750">
              <a:defRPr sz="2800" b="1">
                <a:solidFill>
                  <a:schemeClr val="folHlink"/>
                </a:solidFill>
                <a:latin typeface="Times New Roman" panose="02020603050405020304" pitchFamily="18" charset="0"/>
                <a:ea typeface="楷体_GB2312"/>
                <a:cs typeface="楷体_GB2312"/>
              </a:defRPr>
            </a:lvl2pPr>
            <a:lvl3pPr marL="1143000" indent="-228600">
              <a:defRPr sz="2800" b="1">
                <a:solidFill>
                  <a:schemeClr val="folHlink"/>
                </a:solidFill>
                <a:latin typeface="Times New Roman" panose="02020603050405020304" pitchFamily="18" charset="0"/>
                <a:ea typeface="楷体_GB2312"/>
                <a:cs typeface="楷体_GB2312"/>
              </a:defRPr>
            </a:lvl3pPr>
            <a:lvl4pPr marL="1600200" indent="-228600">
              <a:defRPr sz="2800" b="1">
                <a:solidFill>
                  <a:schemeClr val="folHlink"/>
                </a:solidFill>
                <a:latin typeface="Times New Roman" panose="02020603050405020304" pitchFamily="18" charset="0"/>
                <a:ea typeface="楷体_GB2312"/>
                <a:cs typeface="楷体_GB2312"/>
              </a:defRPr>
            </a:lvl4pPr>
            <a:lvl5pPr marL="2057400" indent="-228600">
              <a:defRPr sz="2800" b="1">
                <a:solidFill>
                  <a:schemeClr val="folHlink"/>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sz="2800" b="1">
                <a:solidFill>
                  <a:schemeClr val="folHlink"/>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sz="2800" b="1">
                <a:solidFill>
                  <a:schemeClr val="folHlink"/>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sz="2800" b="1">
                <a:solidFill>
                  <a:schemeClr val="folHlink"/>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sz="2800" b="1">
                <a:solidFill>
                  <a:schemeClr val="folHlink"/>
                </a:solidFill>
                <a:latin typeface="Times New Roman" panose="02020603050405020304" pitchFamily="18" charset="0"/>
                <a:ea typeface="楷体_GB2312"/>
                <a:cs typeface="楷体_GB2312"/>
              </a:defRPr>
            </a:lvl9pPr>
          </a:lstStyle>
          <a:p>
            <a:endParaRPr lang="zh-CN" altLang="en-US"/>
          </a:p>
        </p:txBody>
      </p:sp>
      <p:pic>
        <p:nvPicPr>
          <p:cNvPr id="10"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31505"/>
            <a:ext cx="2971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178955" y="1757883"/>
            <a:ext cx="8784976"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lgn="ctr">
              <a:defRPr/>
            </a:pPr>
            <a:r>
              <a:rPr lang="en-US" altLang="zh-CN" sz="4000" dirty="0">
                <a:latin typeface="Times New Roman" panose="02020603050405020304" pitchFamily="18" charset="0"/>
                <a:ea typeface="黑体" panose="02010609060101010101" pitchFamily="49" charset="-122"/>
                <a:cs typeface="+mj-cs"/>
              </a:rPr>
              <a:t>Boosting Adversarial Attacks with Momentum</a:t>
            </a:r>
            <a:endParaRPr lang="zh-CN" altLang="en-US" sz="4000" dirty="0">
              <a:latin typeface="Times New Roman" panose="02020603050405020304" pitchFamily="18" charset="0"/>
              <a:ea typeface="黑体" panose="02010609060101010101" pitchFamily="49" charset="-122"/>
              <a:cs typeface="+mj-cs"/>
            </a:endParaRPr>
          </a:p>
        </p:txBody>
      </p:sp>
      <p:sp>
        <p:nvSpPr>
          <p:cNvPr id="7" name="副标题 2"/>
          <p:cNvSpPr txBox="1"/>
          <p:nvPr/>
        </p:nvSpPr>
        <p:spPr bwMode="auto">
          <a:xfrm>
            <a:off x="3388501" y="3878324"/>
            <a:ext cx="2365883" cy="775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spcBef>
                <a:spcPct val="20000"/>
              </a:spcBef>
              <a:spcAft>
                <a:spcPct val="0"/>
              </a:spcAft>
              <a:buClrTx/>
              <a:buSzTx/>
              <a:buFont typeface="Wingdings 2" panose="05020102010507070707" pitchFamily="18" charset="2"/>
              <a:buNone/>
              <a:defRPr/>
            </a:pP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Mengdie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Huang</a:t>
            </a:r>
            <a:endParaRPr kumimoji="0" lang="zh-CN" altLang="en-US" sz="20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lvl="0" algn="ctr">
              <a:spcBef>
                <a:spcPct val="20000"/>
              </a:spcBef>
              <a:defRP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November 3, 2019</a:t>
            </a:r>
            <a:endParaRPr kumimoji="0" lang="zh-CN" altLang="en-US" sz="20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FA91566C-70F8-4E1A-B5A8-72FD483620DF}"/>
              </a:ext>
            </a:extLst>
          </p:cNvPr>
          <p:cNvSpPr/>
          <p:nvPr/>
        </p:nvSpPr>
        <p:spPr>
          <a:xfrm>
            <a:off x="659179" y="5157192"/>
            <a:ext cx="7825642" cy="923330"/>
          </a:xfrm>
          <a:prstGeom prst="rect">
            <a:avLst/>
          </a:prstGeom>
        </p:spPr>
        <p:txBody>
          <a:bodyPr wrap="square">
            <a:spAutoFit/>
          </a:bodyPr>
          <a:lstStyle/>
          <a:p>
            <a:pPr algn="just"/>
            <a:r>
              <a:rPr lang="en-US" altLang="zh-CN" dirty="0" err="1">
                <a:latin typeface="Times New Roman" panose="02020603050405020304" pitchFamily="18" charset="0"/>
                <a:cs typeface="Times New Roman" panose="02020603050405020304" pitchFamily="18" charset="0"/>
              </a:rPr>
              <a:t>Yinpeng</a:t>
            </a:r>
            <a:r>
              <a:rPr lang="en-US" altLang="zh-CN" dirty="0">
                <a:latin typeface="Times New Roman" panose="02020603050405020304" pitchFamily="18" charset="0"/>
                <a:cs typeface="Times New Roman" panose="02020603050405020304" pitchFamily="18" charset="0"/>
              </a:rPr>
              <a:t> Dong, </a:t>
            </a:r>
            <a:r>
              <a:rPr lang="en-US" altLang="zh-CN" dirty="0" err="1">
                <a:latin typeface="Times New Roman" panose="02020603050405020304" pitchFamily="18" charset="0"/>
                <a:cs typeface="Times New Roman" panose="02020603050405020304" pitchFamily="18" charset="0"/>
              </a:rPr>
              <a:t>Fangzhou</a:t>
            </a:r>
            <a:r>
              <a:rPr lang="en-US" altLang="zh-CN" dirty="0">
                <a:latin typeface="Times New Roman" panose="02020603050405020304" pitchFamily="18" charset="0"/>
                <a:cs typeface="Times New Roman" panose="02020603050405020304" pitchFamily="18" charset="0"/>
              </a:rPr>
              <a:t> Liao, </a:t>
            </a:r>
            <a:r>
              <a:rPr lang="en-US" altLang="zh-CN" dirty="0" err="1">
                <a:latin typeface="Times New Roman" panose="02020603050405020304" pitchFamily="18" charset="0"/>
                <a:cs typeface="Times New Roman" panose="02020603050405020304" pitchFamily="18" charset="0"/>
              </a:rPr>
              <a:t>Tianyu</a:t>
            </a:r>
            <a:r>
              <a:rPr lang="en-US" altLang="zh-CN" dirty="0">
                <a:latin typeface="Times New Roman" panose="02020603050405020304" pitchFamily="18" charset="0"/>
                <a:cs typeface="Times New Roman" panose="02020603050405020304" pitchFamily="18" charset="0"/>
              </a:rPr>
              <a:t> Pang, Hang </a:t>
            </a:r>
            <a:r>
              <a:rPr lang="en-US" altLang="zh-CN" dirty="0" err="1">
                <a:latin typeface="Times New Roman" panose="02020603050405020304" pitchFamily="18" charset="0"/>
                <a:cs typeface="Times New Roman" panose="02020603050405020304" pitchFamily="18" charset="0"/>
              </a:rPr>
              <a:t>Su</a:t>
            </a:r>
            <a:r>
              <a:rPr lang="en-US" altLang="zh-CN" dirty="0">
                <a:latin typeface="Times New Roman" panose="02020603050405020304" pitchFamily="18" charset="0"/>
                <a:cs typeface="Times New Roman" panose="02020603050405020304" pitchFamily="18" charset="0"/>
              </a:rPr>
              <a:t>, Jun Zhu, </a:t>
            </a:r>
            <a:r>
              <a:rPr lang="en-US" altLang="zh-CN" dirty="0" err="1">
                <a:latin typeface="Times New Roman" panose="02020603050405020304" pitchFamily="18" charset="0"/>
                <a:cs typeface="Times New Roman" panose="02020603050405020304" pitchFamily="18" charset="0"/>
              </a:rPr>
              <a:t>Xiaolin</a:t>
            </a:r>
            <a:r>
              <a:rPr lang="en-US" altLang="zh-CN" dirty="0">
                <a:latin typeface="Times New Roman" panose="02020603050405020304" pitchFamily="18" charset="0"/>
                <a:cs typeface="Times New Roman" panose="02020603050405020304" pitchFamily="18" charset="0"/>
              </a:rPr>
              <a:t> Hu, </a:t>
            </a:r>
            <a:r>
              <a:rPr lang="en-US" altLang="zh-CN" dirty="0" err="1">
                <a:latin typeface="Times New Roman" panose="02020603050405020304" pitchFamily="18" charset="0"/>
                <a:cs typeface="Times New Roman" panose="02020603050405020304" pitchFamily="18" charset="0"/>
              </a:rPr>
              <a:t>Jianguo</a:t>
            </a:r>
            <a:r>
              <a:rPr lang="en-US" altLang="zh-CN" dirty="0">
                <a:latin typeface="Times New Roman" panose="02020603050405020304" pitchFamily="18" charset="0"/>
                <a:cs typeface="Times New Roman" panose="02020603050405020304" pitchFamily="18" charset="0"/>
              </a:rPr>
              <a:t> Li, Boosting Adversarial Attacks with Momentum. </a:t>
            </a:r>
            <a:r>
              <a:rPr lang="en-US" altLang="zh-CN" i="1" dirty="0">
                <a:latin typeface="Times New Roman" panose="02020603050405020304" pitchFamily="18" charset="0"/>
                <a:cs typeface="Times New Roman" panose="02020603050405020304" pitchFamily="18" charset="0"/>
              </a:rPr>
              <a:t>IEEE Conference on Computer Vision and Pattern Recognition (CVPR 2018)</a:t>
            </a:r>
            <a:r>
              <a:rPr lang="en-US" altLang="zh-CN" dirty="0">
                <a:latin typeface="Times New Roman" panose="02020603050405020304" pitchFamily="18" charset="0"/>
                <a:cs typeface="Times New Roman" panose="02020603050405020304" pitchFamily="18" charset="0"/>
              </a:rPr>
              <a:t>, Jun. 2018</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4E62219-3C42-4197-B0F8-1CCC7397AEF7}"/>
              </a:ext>
            </a:extLst>
          </p:cNvPr>
          <p:cNvSpPr>
            <a:spLocks noGrp="1"/>
          </p:cNvSpPr>
          <p:nvPr>
            <p:ph type="sldNum" sz="quarter" idx="12"/>
          </p:nvPr>
        </p:nvSpPr>
        <p:spPr/>
        <p:txBody>
          <a:bodyPr/>
          <a:lstStyle/>
          <a:p>
            <a:fld id="{AFB9E909-1E1D-4726-9675-978F608919A4}" type="slidenum">
              <a:rPr lang="zh-CN" altLang="en-US" smtClean="0"/>
              <a:t>1</a:t>
            </a:fld>
            <a:endParaRPr lang="en-US" altLang="zh-CN"/>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812"/>
    </mc:Choice>
    <mc:Fallback xmlns="">
      <p:transition spd="slow" advTm="118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7452320" y="71414"/>
            <a:ext cx="1596366"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rPr>
              <a:t>Content</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grpSp>
        <p:nvGrpSpPr>
          <p:cNvPr id="6146" name="Group 17"/>
          <p:cNvGrpSpPr/>
          <p:nvPr/>
        </p:nvGrpSpPr>
        <p:grpSpPr bwMode="auto">
          <a:xfrm>
            <a:off x="1186205" y="1412776"/>
            <a:ext cx="6584950" cy="790575"/>
            <a:chOff x="0" y="0"/>
            <a:chExt cx="6584950" cy="790575"/>
          </a:xfrm>
        </p:grpSpPr>
        <p:sp>
          <p:nvSpPr>
            <p:cNvPr id="6198"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99" name="Group 19"/>
            <p:cNvGrpSpPr/>
            <p:nvPr/>
          </p:nvGrpSpPr>
          <p:grpSpPr bwMode="auto">
            <a:xfrm rot="10800000">
              <a:off x="0" y="0"/>
              <a:ext cx="793750" cy="790575"/>
              <a:chOff x="0" y="0"/>
              <a:chExt cx="1590" cy="1588"/>
            </a:xfrm>
          </p:grpSpPr>
          <p:grpSp>
            <p:nvGrpSpPr>
              <p:cNvPr id="6202" name="Group 20"/>
              <p:cNvGrpSpPr/>
              <p:nvPr/>
            </p:nvGrpSpPr>
            <p:grpSpPr bwMode="auto">
              <a:xfrm>
                <a:off x="0" y="0"/>
                <a:ext cx="1590" cy="1588"/>
                <a:chOff x="0" y="0"/>
                <a:chExt cx="1136" cy="1134"/>
              </a:xfrm>
            </p:grpSpPr>
            <p:grpSp>
              <p:nvGrpSpPr>
                <p:cNvPr id="6205" name="Group 21"/>
                <p:cNvGrpSpPr/>
                <p:nvPr/>
              </p:nvGrpSpPr>
              <p:grpSpPr bwMode="auto">
                <a:xfrm rot="10800000">
                  <a:off x="-19" y="-21"/>
                  <a:ext cx="1169" cy="1172"/>
                  <a:chOff x="0" y="0"/>
                  <a:chExt cx="816864" cy="816864"/>
                </a:xfrm>
              </p:grpSpPr>
              <p:pic>
                <p:nvPicPr>
                  <p:cNvPr id="6207" name="Oval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864"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8" name="Text Box 23"/>
                  <p:cNvSpPr txBox="1">
                    <a:spLocks noChangeArrowheads="1"/>
                  </p:cNvSpPr>
                  <p:nvPr/>
                </p:nvSpPr>
                <p:spPr bwMode="auto">
                  <a:xfrm rot="10800000">
                    <a:off x="126148" y="127271"/>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6"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3"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204"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201"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1</a:t>
              </a:r>
            </a:p>
          </p:txBody>
        </p:sp>
      </p:grpSp>
      <p:grpSp>
        <p:nvGrpSpPr>
          <p:cNvPr id="6147" name="Group 29"/>
          <p:cNvGrpSpPr/>
          <p:nvPr/>
        </p:nvGrpSpPr>
        <p:grpSpPr bwMode="auto">
          <a:xfrm>
            <a:off x="1176295" y="3407336"/>
            <a:ext cx="6584950" cy="790575"/>
            <a:chOff x="0" y="0"/>
            <a:chExt cx="6584950" cy="790575"/>
          </a:xfrm>
        </p:grpSpPr>
        <p:sp>
          <p:nvSpPr>
            <p:cNvPr id="6187"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88" name="Group 31"/>
            <p:cNvGrpSpPr/>
            <p:nvPr/>
          </p:nvGrpSpPr>
          <p:grpSpPr bwMode="auto">
            <a:xfrm rot="10800000">
              <a:off x="0" y="0"/>
              <a:ext cx="793750" cy="790575"/>
              <a:chOff x="0" y="0"/>
              <a:chExt cx="1590" cy="1588"/>
            </a:xfrm>
          </p:grpSpPr>
          <p:grpSp>
            <p:nvGrpSpPr>
              <p:cNvPr id="6191" name="Group 32"/>
              <p:cNvGrpSpPr/>
              <p:nvPr/>
            </p:nvGrpSpPr>
            <p:grpSpPr bwMode="auto">
              <a:xfrm>
                <a:off x="0" y="0"/>
                <a:ext cx="1590" cy="1588"/>
                <a:chOff x="0" y="0"/>
                <a:chExt cx="1136" cy="1134"/>
              </a:xfrm>
            </p:grpSpPr>
            <p:grpSp>
              <p:nvGrpSpPr>
                <p:cNvPr id="6194" name="Group 33"/>
                <p:cNvGrpSpPr/>
                <p:nvPr/>
              </p:nvGrpSpPr>
              <p:grpSpPr bwMode="auto">
                <a:xfrm rot="10800000">
                  <a:off x="-19" y="-14"/>
                  <a:ext cx="1169" cy="1163"/>
                  <a:chOff x="0" y="0"/>
                  <a:chExt cx="816864" cy="810768"/>
                </a:xfrm>
              </p:grpSpPr>
              <p:pic>
                <p:nvPicPr>
                  <p:cNvPr id="6196"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7"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5"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2"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93"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90"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3</a:t>
              </a:r>
            </a:p>
          </p:txBody>
        </p:sp>
      </p:grpSp>
      <p:grpSp>
        <p:nvGrpSpPr>
          <p:cNvPr id="6148" name="Group 41"/>
          <p:cNvGrpSpPr/>
          <p:nvPr/>
        </p:nvGrpSpPr>
        <p:grpSpPr bwMode="auto">
          <a:xfrm>
            <a:off x="1190968" y="2425601"/>
            <a:ext cx="6584950" cy="790575"/>
            <a:chOff x="0" y="0"/>
            <a:chExt cx="6584950" cy="790575"/>
          </a:xfrm>
        </p:grpSpPr>
        <p:sp>
          <p:nvSpPr>
            <p:cNvPr id="6176"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77" name="Group 43"/>
            <p:cNvGrpSpPr/>
            <p:nvPr/>
          </p:nvGrpSpPr>
          <p:grpSpPr bwMode="auto">
            <a:xfrm rot="10800000">
              <a:off x="0" y="0"/>
              <a:ext cx="793750" cy="790575"/>
              <a:chOff x="0" y="0"/>
              <a:chExt cx="1590" cy="1588"/>
            </a:xfrm>
          </p:grpSpPr>
          <p:grpSp>
            <p:nvGrpSpPr>
              <p:cNvPr id="6180" name="Group 44"/>
              <p:cNvGrpSpPr/>
              <p:nvPr/>
            </p:nvGrpSpPr>
            <p:grpSpPr bwMode="auto">
              <a:xfrm>
                <a:off x="0" y="0"/>
                <a:ext cx="1590" cy="1588"/>
                <a:chOff x="0" y="0"/>
                <a:chExt cx="1136" cy="1134"/>
              </a:xfrm>
            </p:grpSpPr>
            <p:grpSp>
              <p:nvGrpSpPr>
                <p:cNvPr id="6183" name="Group 45"/>
                <p:cNvGrpSpPr/>
                <p:nvPr/>
              </p:nvGrpSpPr>
              <p:grpSpPr bwMode="auto">
                <a:xfrm rot="10800000">
                  <a:off x="-21" y="-20"/>
                  <a:ext cx="1178" cy="1172"/>
                  <a:chOff x="0" y="0"/>
                  <a:chExt cx="822960" cy="816864"/>
                </a:xfrm>
              </p:grpSpPr>
              <p:pic>
                <p:nvPicPr>
                  <p:cNvPr id="6185" name="Oval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6" name="Text Box 47"/>
                  <p:cNvSpPr txBox="1">
                    <a:spLocks noChangeArrowheads="1"/>
                  </p:cNvSpPr>
                  <p:nvPr/>
                </p:nvSpPr>
                <p:spPr bwMode="auto">
                  <a:xfrm rot="10800000">
                    <a:off x="130911" y="128160"/>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4"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1"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82"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79"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2</a:t>
              </a:r>
            </a:p>
          </p:txBody>
        </p:sp>
      </p:grpSp>
      <p:sp>
        <p:nvSpPr>
          <p:cNvPr id="58" name="TextBox 57"/>
          <p:cNvSpPr txBox="1"/>
          <p:nvPr/>
        </p:nvSpPr>
        <p:spPr>
          <a:xfrm>
            <a:off x="1995815" y="1501661"/>
            <a:ext cx="5756290" cy="1076325"/>
          </a:xfrm>
          <a:prstGeom prst="rect">
            <a:avLst/>
          </a:prstGeom>
          <a:noFill/>
        </p:spPr>
        <p:txBody>
          <a:bodyPr wrap="square" rtlCol="0">
            <a:spAutoFit/>
          </a:bodyPr>
          <a:lstStyle/>
          <a:p>
            <a:r>
              <a:rPr lang="en-US" altLang="zh-CN" sz="3200" noProof="0" dirty="0">
                <a:ln>
                  <a:noFill/>
                </a:ln>
                <a:effectLst/>
                <a:uLnTx/>
                <a:uFillTx/>
                <a:latin typeface="Times New Roman" panose="02020603050405020304" pitchFamily="18" charset="0"/>
                <a:sym typeface="+mn-ea"/>
              </a:rPr>
              <a:t>Introduction</a:t>
            </a:r>
            <a:r>
              <a:rPr lang="en-US" altLang="zh-CN" sz="3200" noProof="0" dirty="0">
                <a:ln>
                  <a:noFill/>
                </a:ln>
                <a:solidFill>
                  <a:schemeClr val="tx1"/>
                </a:solidFill>
                <a:effectLst/>
                <a:uLnTx/>
                <a:uFillTx/>
                <a:latin typeface="Times New Roman" panose="02020603050405020304" pitchFamily="18" charset="0"/>
                <a:sym typeface="+mn-ea"/>
              </a:rPr>
              <a:t> </a:t>
            </a:r>
            <a:endParaRPr kumimoji="0" lang="en-US" altLang="zh-CN" sz="320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endParaRPr lang="zh-CN" sz="3200" dirty="0">
              <a:latin typeface="Times New Roman" panose="02020603050405020304" pitchFamily="18" charset="0"/>
              <a:ea typeface="楷体" panose="02010609060101010101" charset="-122"/>
              <a:sym typeface="+mn-ea"/>
            </a:endParaRPr>
          </a:p>
        </p:txBody>
      </p:sp>
      <p:sp>
        <p:nvSpPr>
          <p:cNvPr id="59" name="TextBox 58"/>
          <p:cNvSpPr txBox="1"/>
          <p:nvPr/>
        </p:nvSpPr>
        <p:spPr>
          <a:xfrm>
            <a:off x="2011880" y="2503156"/>
            <a:ext cx="5955825" cy="583565"/>
          </a:xfrm>
          <a:prstGeom prst="rect">
            <a:avLst/>
          </a:prstGeom>
          <a:noFill/>
        </p:spPr>
        <p:txBody>
          <a:bodyPr wrap="square" rtlCol="0">
            <a:spAutoFit/>
          </a:bodyPr>
          <a:lstStyle/>
          <a:p>
            <a:r>
              <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rPr>
              <a:t>Background</a:t>
            </a:r>
          </a:p>
        </p:txBody>
      </p:sp>
      <p:sp>
        <p:nvSpPr>
          <p:cNvPr id="60" name="TextBox 59"/>
          <p:cNvSpPr txBox="1"/>
          <p:nvPr/>
        </p:nvSpPr>
        <p:spPr>
          <a:xfrm>
            <a:off x="1975444" y="3498674"/>
            <a:ext cx="5955825" cy="583565"/>
          </a:xfrm>
          <a:prstGeom prst="rect">
            <a:avLst/>
          </a:prstGeom>
          <a:noFill/>
        </p:spPr>
        <p:txBody>
          <a:bodyPr wrap="square" rtlCol="0">
            <a:spAutoFit/>
          </a:bodyPr>
          <a:lstStyle/>
          <a:p>
            <a:r>
              <a:rPr lang="en-US" altLang="zh-CN" sz="3200" dirty="0">
                <a:solidFill>
                  <a:srgbClr val="C00000"/>
                </a:solidFill>
                <a:latin typeface="Times New Roman" panose="02020603050405020304" pitchFamily="18" charset="0"/>
                <a:ea typeface="楷体" panose="02010609060101010101" charset="-122"/>
                <a:sym typeface="+mn-ea"/>
              </a:rPr>
              <a:t>Methodology</a:t>
            </a:r>
            <a:endParaRPr lang="en-US" altLang="zh-CN" sz="3200" noProof="0" dirty="0">
              <a:ln>
                <a:noFill/>
              </a:ln>
              <a:solidFill>
                <a:srgbClr val="C00000"/>
              </a:solidFill>
              <a:effectLst/>
              <a:uLnTx/>
              <a:uFillTx/>
              <a:latin typeface="Times New Roman" panose="02020603050405020304" pitchFamily="18" charset="0"/>
              <a:ea typeface="楷体" panose="02010609060101010101" charset="-122"/>
              <a:sym typeface="+mn-ea"/>
            </a:endParaRPr>
          </a:p>
        </p:txBody>
      </p:sp>
      <p:grpSp>
        <p:nvGrpSpPr>
          <p:cNvPr id="2" name="Group 29"/>
          <p:cNvGrpSpPr/>
          <p:nvPr/>
        </p:nvGrpSpPr>
        <p:grpSpPr bwMode="auto">
          <a:xfrm>
            <a:off x="1176295" y="4411518"/>
            <a:ext cx="6584950" cy="790575"/>
            <a:chOff x="0" y="0"/>
            <a:chExt cx="6584950" cy="790575"/>
          </a:xfrm>
        </p:grpSpPr>
        <p:sp>
          <p:nvSpPr>
            <p:cNvPr id="3"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4" name="Group 31"/>
            <p:cNvGrpSpPr/>
            <p:nvPr/>
          </p:nvGrpSpPr>
          <p:grpSpPr bwMode="auto">
            <a:xfrm rot="10800000">
              <a:off x="0" y="0"/>
              <a:ext cx="793750" cy="790575"/>
              <a:chOff x="0" y="0"/>
              <a:chExt cx="1590" cy="1588"/>
            </a:xfrm>
          </p:grpSpPr>
          <p:grpSp>
            <p:nvGrpSpPr>
              <p:cNvPr id="5" name="Group 32"/>
              <p:cNvGrpSpPr/>
              <p:nvPr/>
            </p:nvGrpSpPr>
            <p:grpSpPr bwMode="auto">
              <a:xfrm>
                <a:off x="0" y="0"/>
                <a:ext cx="1590" cy="1588"/>
                <a:chOff x="0" y="0"/>
                <a:chExt cx="1136" cy="1134"/>
              </a:xfrm>
            </p:grpSpPr>
            <p:grpSp>
              <p:nvGrpSpPr>
                <p:cNvPr id="6" name="Group 33"/>
                <p:cNvGrpSpPr/>
                <p:nvPr/>
              </p:nvGrpSpPr>
              <p:grpSpPr bwMode="auto">
                <a:xfrm rot="10800000">
                  <a:off x="-19" y="-14"/>
                  <a:ext cx="1169" cy="1163"/>
                  <a:chOff x="0" y="0"/>
                  <a:chExt cx="816864" cy="810768"/>
                </a:xfrm>
              </p:grpSpPr>
              <p:pic>
                <p:nvPicPr>
                  <p:cNvPr id="7"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9"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10"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11"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12" name="Rectangle 38"/>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4</a:t>
              </a:r>
            </a:p>
          </p:txBody>
        </p:sp>
      </p:grpSp>
      <p:sp>
        <p:nvSpPr>
          <p:cNvPr id="24" name="TextBox 58"/>
          <p:cNvSpPr txBox="1"/>
          <p:nvPr/>
        </p:nvSpPr>
        <p:spPr>
          <a:xfrm>
            <a:off x="1983555" y="4506853"/>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Experiments</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66" name="Group 29">
            <a:extLst>
              <a:ext uri="{FF2B5EF4-FFF2-40B4-BE49-F238E27FC236}">
                <a16:creationId xmlns:a16="http://schemas.microsoft.com/office/drawing/2014/main" id="{59EDA784-ECD4-41A7-B7AE-8B53C3C7D781}"/>
              </a:ext>
            </a:extLst>
          </p:cNvPr>
          <p:cNvGrpSpPr/>
          <p:nvPr/>
        </p:nvGrpSpPr>
        <p:grpSpPr bwMode="auto">
          <a:xfrm>
            <a:off x="1185081" y="5400796"/>
            <a:ext cx="6584950" cy="790575"/>
            <a:chOff x="0" y="0"/>
            <a:chExt cx="6584950" cy="790575"/>
          </a:xfrm>
        </p:grpSpPr>
        <p:sp>
          <p:nvSpPr>
            <p:cNvPr id="67" name="Rectangle 30">
              <a:extLst>
                <a:ext uri="{FF2B5EF4-FFF2-40B4-BE49-F238E27FC236}">
                  <a16:creationId xmlns:a16="http://schemas.microsoft.com/office/drawing/2014/main" id="{78B20380-D9AF-4966-A88A-30E55E77FD2A}"/>
                </a:ext>
              </a:extLst>
            </p:cNvPr>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8" name="Group 31">
              <a:extLst>
                <a:ext uri="{FF2B5EF4-FFF2-40B4-BE49-F238E27FC236}">
                  <a16:creationId xmlns:a16="http://schemas.microsoft.com/office/drawing/2014/main" id="{A52B8F5D-1F7B-4790-9FE4-ECA13A33EFE7}"/>
                </a:ext>
              </a:extLst>
            </p:cNvPr>
            <p:cNvGrpSpPr/>
            <p:nvPr/>
          </p:nvGrpSpPr>
          <p:grpSpPr bwMode="auto">
            <a:xfrm rot="10800000">
              <a:off x="0" y="0"/>
              <a:ext cx="793750" cy="790575"/>
              <a:chOff x="0" y="0"/>
              <a:chExt cx="1590" cy="1588"/>
            </a:xfrm>
          </p:grpSpPr>
          <p:grpSp>
            <p:nvGrpSpPr>
              <p:cNvPr id="70" name="Group 32">
                <a:extLst>
                  <a:ext uri="{FF2B5EF4-FFF2-40B4-BE49-F238E27FC236}">
                    <a16:creationId xmlns:a16="http://schemas.microsoft.com/office/drawing/2014/main" id="{46B325CE-D6CF-4BE0-87B0-4AD5454C0F60}"/>
                  </a:ext>
                </a:extLst>
              </p:cNvPr>
              <p:cNvGrpSpPr/>
              <p:nvPr/>
            </p:nvGrpSpPr>
            <p:grpSpPr bwMode="auto">
              <a:xfrm>
                <a:off x="0" y="0"/>
                <a:ext cx="1590" cy="1588"/>
                <a:chOff x="0" y="0"/>
                <a:chExt cx="1136" cy="1134"/>
              </a:xfrm>
            </p:grpSpPr>
            <p:grpSp>
              <p:nvGrpSpPr>
                <p:cNvPr id="73" name="Group 33">
                  <a:extLst>
                    <a:ext uri="{FF2B5EF4-FFF2-40B4-BE49-F238E27FC236}">
                      <a16:creationId xmlns:a16="http://schemas.microsoft.com/office/drawing/2014/main" id="{9F54276A-6D97-4C73-B11E-09995000DB0C}"/>
                    </a:ext>
                  </a:extLst>
                </p:cNvPr>
                <p:cNvGrpSpPr/>
                <p:nvPr/>
              </p:nvGrpSpPr>
              <p:grpSpPr bwMode="auto">
                <a:xfrm rot="10800000">
                  <a:off x="-19" y="-14"/>
                  <a:ext cx="1169" cy="1163"/>
                  <a:chOff x="0" y="0"/>
                  <a:chExt cx="816864" cy="810768"/>
                </a:xfrm>
              </p:grpSpPr>
              <p:pic>
                <p:nvPicPr>
                  <p:cNvPr id="75" name="Oval 33">
                    <a:extLst>
                      <a:ext uri="{FF2B5EF4-FFF2-40B4-BE49-F238E27FC236}">
                        <a16:creationId xmlns:a16="http://schemas.microsoft.com/office/drawing/2014/main" id="{B678A68B-D35B-4D60-BD6F-32BF9A6E7B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5">
                    <a:extLst>
                      <a:ext uri="{FF2B5EF4-FFF2-40B4-BE49-F238E27FC236}">
                        <a16:creationId xmlns:a16="http://schemas.microsoft.com/office/drawing/2014/main" id="{1EB1AE42-5665-45C4-A1BF-0F5A66F435BA}"/>
                      </a:ext>
                    </a:extLst>
                  </p:cNvPr>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4" name="Oval 34">
                  <a:extLst>
                    <a:ext uri="{FF2B5EF4-FFF2-40B4-BE49-F238E27FC236}">
                      <a16:creationId xmlns:a16="http://schemas.microsoft.com/office/drawing/2014/main" id="{A08382E3-2266-4513-B274-A45AAFD28455}"/>
                    </a:ext>
                  </a:extLst>
                </p:cNvPr>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1" name="未知">
                <a:extLst>
                  <a:ext uri="{FF2B5EF4-FFF2-40B4-BE49-F238E27FC236}">
                    <a16:creationId xmlns:a16="http://schemas.microsoft.com/office/drawing/2014/main" id="{A1B5CBBB-48FE-471F-8D36-4D60B7B25345}"/>
                  </a:ext>
                </a:extLst>
              </p:cNvPr>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72" name="未知">
                <a:extLst>
                  <a:ext uri="{FF2B5EF4-FFF2-40B4-BE49-F238E27FC236}">
                    <a16:creationId xmlns:a16="http://schemas.microsoft.com/office/drawing/2014/main" id="{B626133E-1387-4E2C-B10B-87CB0B832E05}"/>
                  </a:ext>
                </a:extLst>
              </p:cNvPr>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9" name="Rectangle 38">
              <a:extLst>
                <a:ext uri="{FF2B5EF4-FFF2-40B4-BE49-F238E27FC236}">
                  <a16:creationId xmlns:a16="http://schemas.microsoft.com/office/drawing/2014/main" id="{D050918A-71A3-4125-AE52-17AFEB0ECB0F}"/>
                </a:ext>
              </a:extLst>
            </p:cNvPr>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5</a:t>
              </a:r>
            </a:p>
          </p:txBody>
        </p:sp>
      </p:grpSp>
      <p:sp>
        <p:nvSpPr>
          <p:cNvPr id="77" name="TextBox 58">
            <a:extLst>
              <a:ext uri="{FF2B5EF4-FFF2-40B4-BE49-F238E27FC236}">
                <a16:creationId xmlns:a16="http://schemas.microsoft.com/office/drawing/2014/main" id="{DBB709CD-80CE-4124-A915-CF1E8F970E79}"/>
              </a:ext>
            </a:extLst>
          </p:cNvPr>
          <p:cNvSpPr txBox="1"/>
          <p:nvPr/>
        </p:nvSpPr>
        <p:spPr>
          <a:xfrm>
            <a:off x="1992341" y="5496131"/>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Conclusion</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sp>
        <p:nvSpPr>
          <p:cNvPr id="13" name="灯片编号占位符 12">
            <a:extLst>
              <a:ext uri="{FF2B5EF4-FFF2-40B4-BE49-F238E27FC236}">
                <a16:creationId xmlns:a16="http://schemas.microsoft.com/office/drawing/2014/main" id="{509BD3F7-314A-4B3E-A8C0-6EF9537386CA}"/>
              </a:ext>
            </a:extLst>
          </p:cNvPr>
          <p:cNvSpPr>
            <a:spLocks noGrp="1"/>
          </p:cNvSpPr>
          <p:nvPr>
            <p:ph type="sldNum" sz="quarter" idx="12"/>
          </p:nvPr>
        </p:nvSpPr>
        <p:spPr/>
        <p:txBody>
          <a:bodyPr/>
          <a:lstStyle/>
          <a:p>
            <a:fld id="{AFB9E909-1E1D-4726-9675-978F608919A4}" type="slidenum">
              <a:rPr lang="zh-CN" altLang="en-US" smtClean="0"/>
              <a:t>10</a:t>
            </a:fld>
            <a:endParaRPr lang="en-US" altLang="zh-CN"/>
          </a:p>
        </p:txBody>
      </p:sp>
    </p:spTree>
    <p:extLst>
      <p:ext uri="{BB962C8B-B14F-4D97-AF65-F5344CB8AC3E}">
        <p14:creationId xmlns:p14="http://schemas.microsoft.com/office/powerpoint/2010/main" val="651355631"/>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11</a:t>
            </a:fld>
            <a:endParaRPr lang="en-US" altLang="zh-CN" dirty="0"/>
          </a:p>
        </p:txBody>
      </p:sp>
      <p:sp>
        <p:nvSpPr>
          <p:cNvPr id="3" name="文本框 2"/>
          <p:cNvSpPr txBox="1"/>
          <p:nvPr/>
        </p:nvSpPr>
        <p:spPr>
          <a:xfrm>
            <a:off x="6660232" y="44624"/>
            <a:ext cx="2448272"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Methodology</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E249B364-0F79-457E-ACC0-DA65B150873D}"/>
              </a:ext>
            </a:extLst>
          </p:cNvPr>
          <p:cNvPicPr>
            <a:picLocks noChangeAspect="1"/>
          </p:cNvPicPr>
          <p:nvPr/>
        </p:nvPicPr>
        <p:blipFill>
          <a:blip r:embed="rId3"/>
          <a:stretch>
            <a:fillRect/>
          </a:stretch>
        </p:blipFill>
        <p:spPr>
          <a:xfrm>
            <a:off x="1666533" y="1716904"/>
            <a:ext cx="7028879" cy="718757"/>
          </a:xfrm>
          <a:prstGeom prst="rect">
            <a:avLst/>
          </a:prstGeom>
        </p:spPr>
      </p:pic>
      <p:pic>
        <p:nvPicPr>
          <p:cNvPr id="5" name="图片 4">
            <a:extLst>
              <a:ext uri="{FF2B5EF4-FFF2-40B4-BE49-F238E27FC236}">
                <a16:creationId xmlns:a16="http://schemas.microsoft.com/office/drawing/2014/main" id="{337B20E1-D1F3-491A-9564-E4E0D8E418E9}"/>
              </a:ext>
            </a:extLst>
          </p:cNvPr>
          <p:cNvPicPr>
            <a:picLocks noChangeAspect="1"/>
          </p:cNvPicPr>
          <p:nvPr/>
        </p:nvPicPr>
        <p:blipFill>
          <a:blip r:embed="rId4"/>
          <a:stretch>
            <a:fillRect/>
          </a:stretch>
        </p:blipFill>
        <p:spPr>
          <a:xfrm>
            <a:off x="1818267" y="2567492"/>
            <a:ext cx="6902863" cy="1078135"/>
          </a:xfrm>
          <a:prstGeom prst="rect">
            <a:avLst/>
          </a:prstGeom>
        </p:spPr>
      </p:pic>
      <p:pic>
        <p:nvPicPr>
          <p:cNvPr id="6" name="图片 5">
            <a:extLst>
              <a:ext uri="{FF2B5EF4-FFF2-40B4-BE49-F238E27FC236}">
                <a16:creationId xmlns:a16="http://schemas.microsoft.com/office/drawing/2014/main" id="{70F83445-1884-40CC-93D0-451FFC143998}"/>
              </a:ext>
            </a:extLst>
          </p:cNvPr>
          <p:cNvPicPr>
            <a:picLocks noChangeAspect="1"/>
          </p:cNvPicPr>
          <p:nvPr/>
        </p:nvPicPr>
        <p:blipFill>
          <a:blip r:embed="rId5"/>
          <a:stretch>
            <a:fillRect/>
          </a:stretch>
        </p:blipFill>
        <p:spPr>
          <a:xfrm>
            <a:off x="573445" y="3777154"/>
            <a:ext cx="8147685" cy="800100"/>
          </a:xfrm>
          <a:prstGeom prst="rect">
            <a:avLst/>
          </a:prstGeom>
        </p:spPr>
      </p:pic>
      <p:pic>
        <p:nvPicPr>
          <p:cNvPr id="7" name="图片 6">
            <a:extLst>
              <a:ext uri="{FF2B5EF4-FFF2-40B4-BE49-F238E27FC236}">
                <a16:creationId xmlns:a16="http://schemas.microsoft.com/office/drawing/2014/main" id="{9B8ECBC0-DD5D-4907-86A9-2601322DC286}"/>
              </a:ext>
            </a:extLst>
          </p:cNvPr>
          <p:cNvPicPr>
            <a:picLocks noChangeAspect="1"/>
          </p:cNvPicPr>
          <p:nvPr/>
        </p:nvPicPr>
        <p:blipFill>
          <a:blip r:embed="rId6"/>
          <a:stretch>
            <a:fillRect/>
          </a:stretch>
        </p:blipFill>
        <p:spPr>
          <a:xfrm>
            <a:off x="1677392" y="4640317"/>
            <a:ext cx="7018020" cy="859536"/>
          </a:xfrm>
          <a:prstGeom prst="rect">
            <a:avLst/>
          </a:prstGeom>
        </p:spPr>
      </p:pic>
      <p:pic>
        <p:nvPicPr>
          <p:cNvPr id="8" name="图片 7">
            <a:extLst>
              <a:ext uri="{FF2B5EF4-FFF2-40B4-BE49-F238E27FC236}">
                <a16:creationId xmlns:a16="http://schemas.microsoft.com/office/drawing/2014/main" id="{A32F7FCE-4D96-4C15-8973-BBB455B96843}"/>
              </a:ext>
            </a:extLst>
          </p:cNvPr>
          <p:cNvPicPr>
            <a:picLocks noChangeAspect="1"/>
          </p:cNvPicPr>
          <p:nvPr/>
        </p:nvPicPr>
        <p:blipFill>
          <a:blip r:embed="rId7"/>
          <a:stretch>
            <a:fillRect/>
          </a:stretch>
        </p:blipFill>
        <p:spPr>
          <a:xfrm>
            <a:off x="1200190" y="5562917"/>
            <a:ext cx="7520940" cy="793433"/>
          </a:xfrm>
          <a:prstGeom prst="rect">
            <a:avLst/>
          </a:prstGeom>
        </p:spPr>
      </p:pic>
      <p:sp>
        <p:nvSpPr>
          <p:cNvPr id="9" name="矩形 8">
            <a:extLst>
              <a:ext uri="{FF2B5EF4-FFF2-40B4-BE49-F238E27FC236}">
                <a16:creationId xmlns:a16="http://schemas.microsoft.com/office/drawing/2014/main" id="{5D3E314B-4698-4D91-9790-7CA67DC7DD07}"/>
              </a:ext>
            </a:extLst>
          </p:cNvPr>
          <p:cNvSpPr/>
          <p:nvPr/>
        </p:nvSpPr>
        <p:spPr>
          <a:xfrm>
            <a:off x="348674" y="1569333"/>
            <a:ext cx="928459"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FGSM:</a:t>
            </a:r>
            <a:endParaRPr lang="zh-CN" altLang="en-US" dirty="0"/>
          </a:p>
        </p:txBody>
      </p:sp>
      <p:sp>
        <p:nvSpPr>
          <p:cNvPr id="10" name="矩形 9">
            <a:extLst>
              <a:ext uri="{FF2B5EF4-FFF2-40B4-BE49-F238E27FC236}">
                <a16:creationId xmlns:a16="http://schemas.microsoft.com/office/drawing/2014/main" id="{2ED30489-DCAE-4DB1-9399-9ABDC081B6BD}"/>
              </a:ext>
            </a:extLst>
          </p:cNvPr>
          <p:cNvSpPr/>
          <p:nvPr/>
        </p:nvSpPr>
        <p:spPr>
          <a:xfrm>
            <a:off x="350453" y="2666851"/>
            <a:ext cx="800219"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FGM:</a:t>
            </a:r>
            <a:endParaRPr lang="zh-CN" altLang="en-US" dirty="0"/>
          </a:p>
        </p:txBody>
      </p:sp>
      <p:sp>
        <p:nvSpPr>
          <p:cNvPr id="11" name="矩形 10">
            <a:extLst>
              <a:ext uri="{FF2B5EF4-FFF2-40B4-BE49-F238E27FC236}">
                <a16:creationId xmlns:a16="http://schemas.microsoft.com/office/drawing/2014/main" id="{6263CBD9-ACDA-4D95-9CC0-9BFA425DFB46}"/>
              </a:ext>
            </a:extLst>
          </p:cNvPr>
          <p:cNvSpPr/>
          <p:nvPr/>
        </p:nvSpPr>
        <p:spPr>
          <a:xfrm>
            <a:off x="348674" y="3560956"/>
            <a:ext cx="1095172"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I-FGSM:</a:t>
            </a:r>
            <a:endParaRPr lang="zh-CN" altLang="en-US" dirty="0"/>
          </a:p>
        </p:txBody>
      </p:sp>
      <p:sp>
        <p:nvSpPr>
          <p:cNvPr id="12" name="矩形: 圆角 11">
            <a:extLst>
              <a:ext uri="{FF2B5EF4-FFF2-40B4-BE49-F238E27FC236}">
                <a16:creationId xmlns:a16="http://schemas.microsoft.com/office/drawing/2014/main" id="{E5A85D45-E1AC-45DE-B641-D98E52984E1F}"/>
              </a:ext>
            </a:extLst>
          </p:cNvPr>
          <p:cNvSpPr/>
          <p:nvPr/>
        </p:nvSpPr>
        <p:spPr>
          <a:xfrm>
            <a:off x="946453" y="5499853"/>
            <a:ext cx="7848872" cy="856497"/>
          </a:xfrm>
          <a:prstGeom prst="roundRect">
            <a:avLst/>
          </a:prstGeom>
          <a:noFill/>
          <a:ln>
            <a:solidFill>
              <a:srgbClr val="B02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86ED91-160F-4BC0-90FC-865FE8C7D383}"/>
              </a:ext>
            </a:extLst>
          </p:cNvPr>
          <p:cNvSpPr/>
          <p:nvPr/>
        </p:nvSpPr>
        <p:spPr>
          <a:xfrm>
            <a:off x="348674" y="4524115"/>
            <a:ext cx="1569660"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Optimization:</a:t>
            </a:r>
            <a:endParaRPr lang="zh-CN" altLang="en-US" dirty="0"/>
          </a:p>
        </p:txBody>
      </p:sp>
      <p:sp>
        <p:nvSpPr>
          <p:cNvPr id="16" name="矩形 15">
            <a:extLst>
              <a:ext uri="{FF2B5EF4-FFF2-40B4-BE49-F238E27FC236}">
                <a16:creationId xmlns:a16="http://schemas.microsoft.com/office/drawing/2014/main" id="{BAB59523-B60B-4786-A85F-04A906B78B05}"/>
              </a:ext>
            </a:extLst>
          </p:cNvPr>
          <p:cNvSpPr/>
          <p:nvPr/>
        </p:nvSpPr>
        <p:spPr>
          <a:xfrm>
            <a:off x="323528" y="1023464"/>
            <a:ext cx="8496944" cy="400110"/>
          </a:xfrm>
          <a:prstGeom prst="rect">
            <a:avLst/>
          </a:prstGeom>
          <a:ln w="3175">
            <a:solidFill>
              <a:schemeClr val="bg1">
                <a:lumMod val="85000"/>
              </a:schemeClr>
            </a:solidFill>
            <a:prstDash val="solid"/>
          </a:ln>
        </p:spPr>
        <p:txBody>
          <a:bodyPr wrap="square">
            <a:spAutoFit/>
          </a:bodyPr>
          <a:lstStyle/>
          <a:p>
            <a:r>
              <a:rPr lang="en-US" altLang="zh-CN" sz="2000" b="1" dirty="0">
                <a:solidFill>
                  <a:schemeClr val="tx2"/>
                </a:solidFill>
                <a:latin typeface="Times New Roman" panose="02020603050405020304" pitchFamily="18" charset="0"/>
                <a:cs typeface="Times New Roman" panose="02020603050405020304" pitchFamily="18" charset="0"/>
              </a:rPr>
              <a:t>Formulas in this paper is as follows :  </a:t>
            </a:r>
            <a:endParaRPr lang="en-US" altLang="zh-CN" sz="2000" b="1" i="1" dirty="0">
              <a:solidFill>
                <a:schemeClr val="tx2"/>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32B29BC4-54BB-49ED-A723-361DE6EF52AF}"/>
              </a:ext>
            </a:extLst>
          </p:cNvPr>
          <p:cNvSpPr/>
          <p:nvPr/>
        </p:nvSpPr>
        <p:spPr>
          <a:xfrm>
            <a:off x="341868" y="5162053"/>
            <a:ext cx="1313180" cy="369332"/>
          </a:xfrm>
          <a:prstGeom prst="rect">
            <a:avLst/>
          </a:prstGeom>
        </p:spPr>
        <p:txBody>
          <a:bodyPr wrap="non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MI-FGSM:</a:t>
            </a:r>
            <a:endParaRPr lang="zh-CN" altLang="en-US" dirty="0">
              <a:solidFill>
                <a:srgbClr val="C00000"/>
              </a:solidFill>
            </a:endParaRPr>
          </a:p>
        </p:txBody>
      </p:sp>
    </p:spTree>
    <p:extLst>
      <p:ext uri="{BB962C8B-B14F-4D97-AF65-F5344CB8AC3E}">
        <p14:creationId xmlns:p14="http://schemas.microsoft.com/office/powerpoint/2010/main" val="311824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12</a:t>
            </a:fld>
            <a:endParaRPr lang="en-US" altLang="zh-CN"/>
          </a:p>
        </p:txBody>
      </p:sp>
      <p:sp>
        <p:nvSpPr>
          <p:cNvPr id="6" name="矩形 5">
            <a:extLst>
              <a:ext uri="{FF2B5EF4-FFF2-40B4-BE49-F238E27FC236}">
                <a16:creationId xmlns:a16="http://schemas.microsoft.com/office/drawing/2014/main" id="{919DCE35-2772-4A88-A2F6-40B464750719}"/>
              </a:ext>
            </a:extLst>
          </p:cNvPr>
          <p:cNvSpPr/>
          <p:nvPr/>
        </p:nvSpPr>
        <p:spPr>
          <a:xfrm>
            <a:off x="268829" y="980728"/>
            <a:ext cx="1217000" cy="400110"/>
          </a:xfrm>
          <a:prstGeom prst="rect">
            <a:avLst/>
          </a:prstGeom>
        </p:spPr>
        <p:txBody>
          <a:bodyPr wrap="none">
            <a:spAutoFit/>
          </a:bodyPr>
          <a:lstStyle/>
          <a:p>
            <a:r>
              <a:rPr lang="zh-CN" altLang="en-US" sz="2000" b="1" dirty="0">
                <a:solidFill>
                  <a:schemeClr val="tx2"/>
                </a:solidFill>
                <a:latin typeface="Times New Roman" panose="02020603050405020304" pitchFamily="18" charset="0"/>
                <a:cs typeface="Times New Roman" panose="02020603050405020304" pitchFamily="18" charset="0"/>
              </a:rPr>
              <a:t>发现问题</a:t>
            </a:r>
            <a:endParaRPr lang="zh-CN" altLang="en-US" sz="2000" dirty="0"/>
          </a:p>
        </p:txBody>
      </p:sp>
      <p:pic>
        <p:nvPicPr>
          <p:cNvPr id="4" name="图片 3">
            <a:extLst>
              <a:ext uri="{FF2B5EF4-FFF2-40B4-BE49-F238E27FC236}">
                <a16:creationId xmlns:a16="http://schemas.microsoft.com/office/drawing/2014/main" id="{AE3443C7-BB93-460D-87BE-00E27FDF6961}"/>
              </a:ext>
            </a:extLst>
          </p:cNvPr>
          <p:cNvPicPr>
            <a:picLocks noChangeAspect="1"/>
          </p:cNvPicPr>
          <p:nvPr/>
        </p:nvPicPr>
        <p:blipFill>
          <a:blip r:embed="rId2"/>
          <a:stretch>
            <a:fillRect/>
          </a:stretch>
        </p:blipFill>
        <p:spPr>
          <a:xfrm>
            <a:off x="1504950" y="1062037"/>
            <a:ext cx="6134100" cy="5476875"/>
          </a:xfrm>
          <a:prstGeom prst="rect">
            <a:avLst/>
          </a:prstGeom>
        </p:spPr>
      </p:pic>
      <p:sp>
        <p:nvSpPr>
          <p:cNvPr id="7" name="文本框 6">
            <a:extLst>
              <a:ext uri="{FF2B5EF4-FFF2-40B4-BE49-F238E27FC236}">
                <a16:creationId xmlns:a16="http://schemas.microsoft.com/office/drawing/2014/main" id="{D8C88E39-8F8A-44F0-9E76-B80B7799D5E0}"/>
              </a:ext>
            </a:extLst>
          </p:cNvPr>
          <p:cNvSpPr txBox="1"/>
          <p:nvPr/>
        </p:nvSpPr>
        <p:spPr>
          <a:xfrm>
            <a:off x="6660232" y="44624"/>
            <a:ext cx="2448272"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Methodology</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8610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13</a:t>
            </a:fld>
            <a:endParaRPr lang="en-US" altLang="zh-CN"/>
          </a:p>
        </p:txBody>
      </p:sp>
      <p:pic>
        <p:nvPicPr>
          <p:cNvPr id="9" name="图片 8">
            <a:extLst>
              <a:ext uri="{FF2B5EF4-FFF2-40B4-BE49-F238E27FC236}">
                <a16:creationId xmlns:a16="http://schemas.microsoft.com/office/drawing/2014/main" id="{FBCF55CC-BF60-4C84-9187-F5FC35256A2A}"/>
              </a:ext>
            </a:extLst>
          </p:cNvPr>
          <p:cNvPicPr>
            <a:picLocks noChangeAspect="1"/>
          </p:cNvPicPr>
          <p:nvPr/>
        </p:nvPicPr>
        <p:blipFill>
          <a:blip r:embed="rId2"/>
          <a:stretch>
            <a:fillRect/>
          </a:stretch>
        </p:blipFill>
        <p:spPr>
          <a:xfrm>
            <a:off x="1072586" y="882577"/>
            <a:ext cx="6998828" cy="5930799"/>
          </a:xfrm>
          <a:prstGeom prst="rect">
            <a:avLst/>
          </a:prstGeom>
        </p:spPr>
      </p:pic>
      <p:sp>
        <p:nvSpPr>
          <p:cNvPr id="6" name="矩形 5">
            <a:extLst>
              <a:ext uri="{FF2B5EF4-FFF2-40B4-BE49-F238E27FC236}">
                <a16:creationId xmlns:a16="http://schemas.microsoft.com/office/drawing/2014/main" id="{3EAA7EEF-DBB0-42E2-B36C-2B582B09A03C}"/>
              </a:ext>
            </a:extLst>
          </p:cNvPr>
          <p:cNvSpPr/>
          <p:nvPr/>
        </p:nvSpPr>
        <p:spPr>
          <a:xfrm>
            <a:off x="457200" y="4653136"/>
            <a:ext cx="2536240" cy="369332"/>
          </a:xfrm>
          <a:prstGeom prst="rect">
            <a:avLst/>
          </a:prstGeom>
        </p:spPr>
        <p:txBody>
          <a:bodyPr wrap="square">
            <a:spAutoFit/>
          </a:bodyPr>
          <a:lstStyle/>
          <a:p>
            <a:r>
              <a:rPr lang="en-US" altLang="zh-CN" b="1" dirty="0">
                <a:solidFill>
                  <a:schemeClr val="tx2"/>
                </a:solidFill>
                <a:latin typeface="Times New Roman" panose="02020603050405020304" pitchFamily="18" charset="0"/>
                <a:cs typeface="Times New Roman" panose="02020603050405020304" pitchFamily="18" charset="0"/>
              </a:rPr>
              <a:t>Gradient accumulated:</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37CFB836-5407-4D31-9C6D-B5E7204CD3E4}"/>
              </a:ext>
            </a:extLst>
          </p:cNvPr>
          <p:cNvSpPr/>
          <p:nvPr/>
        </p:nvSpPr>
        <p:spPr>
          <a:xfrm>
            <a:off x="1547664" y="5606091"/>
            <a:ext cx="1728192" cy="369332"/>
          </a:xfrm>
          <a:prstGeom prst="rect">
            <a:avLst/>
          </a:prstGeom>
        </p:spPr>
        <p:txBody>
          <a:bodyPr wrap="square">
            <a:spAutoFit/>
          </a:bodyPr>
          <a:lstStyle/>
          <a:p>
            <a:r>
              <a:rPr lang="en-US" altLang="zh-CN" b="1" dirty="0">
                <a:solidFill>
                  <a:schemeClr val="tx2"/>
                </a:solidFill>
                <a:latin typeface="Times New Roman" panose="02020603050405020304" pitchFamily="18" charset="0"/>
                <a:cs typeface="Times New Roman" panose="02020603050405020304" pitchFamily="18" charset="0"/>
              </a:rPr>
              <a:t>Iterative once:</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C9EA836-C7F8-4854-86C6-F7E86F90494C}"/>
              </a:ext>
            </a:extLst>
          </p:cNvPr>
          <p:cNvSpPr txBox="1"/>
          <p:nvPr/>
        </p:nvSpPr>
        <p:spPr>
          <a:xfrm>
            <a:off x="6660232" y="44624"/>
            <a:ext cx="2448272"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Methodology</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5771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14</a:t>
            </a:fld>
            <a:endParaRPr lang="en-US" altLang="zh-CN"/>
          </a:p>
        </p:txBody>
      </p:sp>
      <p:pic>
        <p:nvPicPr>
          <p:cNvPr id="4" name="图片 3">
            <a:extLst>
              <a:ext uri="{FF2B5EF4-FFF2-40B4-BE49-F238E27FC236}">
                <a16:creationId xmlns:a16="http://schemas.microsoft.com/office/drawing/2014/main" id="{FC0C676B-39EE-402B-AECF-FD68911718AF}"/>
              </a:ext>
            </a:extLst>
          </p:cNvPr>
          <p:cNvPicPr>
            <a:picLocks noChangeAspect="1"/>
          </p:cNvPicPr>
          <p:nvPr/>
        </p:nvPicPr>
        <p:blipFill>
          <a:blip r:embed="rId2"/>
          <a:stretch>
            <a:fillRect/>
          </a:stretch>
        </p:blipFill>
        <p:spPr>
          <a:xfrm>
            <a:off x="1979712" y="1081339"/>
            <a:ext cx="6562154" cy="788765"/>
          </a:xfrm>
          <a:prstGeom prst="rect">
            <a:avLst/>
          </a:prstGeom>
        </p:spPr>
      </p:pic>
      <p:pic>
        <p:nvPicPr>
          <p:cNvPr id="5" name="图片 4">
            <a:extLst>
              <a:ext uri="{FF2B5EF4-FFF2-40B4-BE49-F238E27FC236}">
                <a16:creationId xmlns:a16="http://schemas.microsoft.com/office/drawing/2014/main" id="{509651C9-A4B0-4119-92B4-3C411DE19AE2}"/>
              </a:ext>
            </a:extLst>
          </p:cNvPr>
          <p:cNvPicPr>
            <a:picLocks noChangeAspect="1"/>
          </p:cNvPicPr>
          <p:nvPr/>
        </p:nvPicPr>
        <p:blipFill>
          <a:blip r:embed="rId3"/>
          <a:stretch>
            <a:fillRect/>
          </a:stretch>
        </p:blipFill>
        <p:spPr>
          <a:xfrm>
            <a:off x="1115616" y="1952459"/>
            <a:ext cx="7388257" cy="625412"/>
          </a:xfrm>
          <a:prstGeom prst="rect">
            <a:avLst/>
          </a:prstGeom>
        </p:spPr>
      </p:pic>
      <p:pic>
        <p:nvPicPr>
          <p:cNvPr id="6" name="图片 5">
            <a:extLst>
              <a:ext uri="{FF2B5EF4-FFF2-40B4-BE49-F238E27FC236}">
                <a16:creationId xmlns:a16="http://schemas.microsoft.com/office/drawing/2014/main" id="{CDC9EB2C-8116-4854-82C9-6BE96CACA2DC}"/>
              </a:ext>
            </a:extLst>
          </p:cNvPr>
          <p:cNvPicPr>
            <a:picLocks noChangeAspect="1"/>
          </p:cNvPicPr>
          <p:nvPr/>
        </p:nvPicPr>
        <p:blipFill>
          <a:blip r:embed="rId4"/>
          <a:stretch>
            <a:fillRect/>
          </a:stretch>
        </p:blipFill>
        <p:spPr>
          <a:xfrm>
            <a:off x="2195736" y="2636912"/>
            <a:ext cx="6321171" cy="949071"/>
          </a:xfrm>
          <a:prstGeom prst="rect">
            <a:avLst/>
          </a:prstGeom>
        </p:spPr>
      </p:pic>
      <p:pic>
        <p:nvPicPr>
          <p:cNvPr id="7" name="图片 6">
            <a:extLst>
              <a:ext uri="{FF2B5EF4-FFF2-40B4-BE49-F238E27FC236}">
                <a16:creationId xmlns:a16="http://schemas.microsoft.com/office/drawing/2014/main" id="{8CAD4E17-C346-4B78-97D0-D8CBFB56BB32}"/>
              </a:ext>
            </a:extLst>
          </p:cNvPr>
          <p:cNvPicPr>
            <a:picLocks noChangeAspect="1"/>
          </p:cNvPicPr>
          <p:nvPr/>
        </p:nvPicPr>
        <p:blipFill>
          <a:blip r:embed="rId5"/>
          <a:stretch>
            <a:fillRect/>
          </a:stretch>
        </p:blipFill>
        <p:spPr>
          <a:xfrm>
            <a:off x="1723097" y="3739129"/>
            <a:ext cx="6786944" cy="998982"/>
          </a:xfrm>
          <a:prstGeom prst="rect">
            <a:avLst/>
          </a:prstGeom>
        </p:spPr>
      </p:pic>
      <p:pic>
        <p:nvPicPr>
          <p:cNvPr id="8" name="图片 7">
            <a:extLst>
              <a:ext uri="{FF2B5EF4-FFF2-40B4-BE49-F238E27FC236}">
                <a16:creationId xmlns:a16="http://schemas.microsoft.com/office/drawing/2014/main" id="{DBCFC075-5CD0-4EDC-A0BB-416140B48F4D}"/>
              </a:ext>
            </a:extLst>
          </p:cNvPr>
          <p:cNvPicPr>
            <a:picLocks noChangeAspect="1"/>
          </p:cNvPicPr>
          <p:nvPr/>
        </p:nvPicPr>
        <p:blipFill>
          <a:blip r:embed="rId6"/>
          <a:stretch>
            <a:fillRect/>
          </a:stretch>
        </p:blipFill>
        <p:spPr>
          <a:xfrm>
            <a:off x="2125363" y="4814110"/>
            <a:ext cx="6388227" cy="644081"/>
          </a:xfrm>
          <a:prstGeom prst="rect">
            <a:avLst/>
          </a:prstGeom>
        </p:spPr>
      </p:pic>
      <p:pic>
        <p:nvPicPr>
          <p:cNvPr id="10" name="图片 9">
            <a:extLst>
              <a:ext uri="{FF2B5EF4-FFF2-40B4-BE49-F238E27FC236}">
                <a16:creationId xmlns:a16="http://schemas.microsoft.com/office/drawing/2014/main" id="{AB0656A7-C5F2-4A8B-BF42-9C2AB712D352}"/>
              </a:ext>
            </a:extLst>
          </p:cNvPr>
          <p:cNvPicPr>
            <a:picLocks noChangeAspect="1"/>
          </p:cNvPicPr>
          <p:nvPr/>
        </p:nvPicPr>
        <p:blipFill>
          <a:blip r:embed="rId7"/>
          <a:stretch>
            <a:fillRect/>
          </a:stretch>
        </p:blipFill>
        <p:spPr>
          <a:xfrm>
            <a:off x="2286898" y="5675155"/>
            <a:ext cx="6173534" cy="863156"/>
          </a:xfrm>
          <a:prstGeom prst="rect">
            <a:avLst/>
          </a:prstGeom>
        </p:spPr>
      </p:pic>
      <p:sp>
        <p:nvSpPr>
          <p:cNvPr id="11" name="矩形 10">
            <a:extLst>
              <a:ext uri="{FF2B5EF4-FFF2-40B4-BE49-F238E27FC236}">
                <a16:creationId xmlns:a16="http://schemas.microsoft.com/office/drawing/2014/main" id="{3071519A-06AB-4EBC-BBA5-8DC9365F7539}"/>
              </a:ext>
            </a:extLst>
          </p:cNvPr>
          <p:cNvSpPr/>
          <p:nvPr/>
        </p:nvSpPr>
        <p:spPr>
          <a:xfrm>
            <a:off x="163552" y="1081339"/>
            <a:ext cx="877163"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Logits:</a:t>
            </a:r>
            <a:endParaRPr lang="zh-CN" altLang="en-US" dirty="0"/>
          </a:p>
        </p:txBody>
      </p:sp>
      <p:sp>
        <p:nvSpPr>
          <p:cNvPr id="12" name="矩形 11">
            <a:extLst>
              <a:ext uri="{FF2B5EF4-FFF2-40B4-BE49-F238E27FC236}">
                <a16:creationId xmlns:a16="http://schemas.microsoft.com/office/drawing/2014/main" id="{28948B19-F944-4870-8949-E11F84999E60}"/>
              </a:ext>
            </a:extLst>
          </p:cNvPr>
          <p:cNvSpPr/>
          <p:nvPr/>
        </p:nvSpPr>
        <p:spPr>
          <a:xfrm>
            <a:off x="163552" y="1767793"/>
            <a:ext cx="1588897"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Loss function:</a:t>
            </a:r>
            <a:endParaRPr lang="zh-CN" altLang="en-US" dirty="0"/>
          </a:p>
        </p:txBody>
      </p:sp>
      <p:sp>
        <p:nvSpPr>
          <p:cNvPr id="14" name="矩形 13">
            <a:extLst>
              <a:ext uri="{FF2B5EF4-FFF2-40B4-BE49-F238E27FC236}">
                <a16:creationId xmlns:a16="http://schemas.microsoft.com/office/drawing/2014/main" id="{44849CAC-92F2-4977-A0DA-4B8511D4F52D}"/>
              </a:ext>
            </a:extLst>
          </p:cNvPr>
          <p:cNvSpPr/>
          <p:nvPr/>
        </p:nvSpPr>
        <p:spPr>
          <a:xfrm>
            <a:off x="163552" y="3663130"/>
            <a:ext cx="2536240" cy="369332"/>
          </a:xfrm>
          <a:prstGeom prst="rect">
            <a:avLst/>
          </a:prstGeom>
        </p:spPr>
        <p:txBody>
          <a:bodyPr wrap="square">
            <a:spAutoFit/>
          </a:bodyPr>
          <a:lstStyle/>
          <a:p>
            <a:r>
              <a:rPr lang="en-US" altLang="zh-CN" b="1" dirty="0">
                <a:solidFill>
                  <a:schemeClr val="tx2"/>
                </a:solidFill>
                <a:latin typeface="Times New Roman" panose="02020603050405020304" pitchFamily="18" charset="0"/>
                <a:cs typeface="Times New Roman" panose="02020603050405020304" pitchFamily="18" charset="0"/>
              </a:rPr>
              <a:t>Gradient accumulated:</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ED530640-97B0-457F-BB00-99230E19EA7B}"/>
              </a:ext>
            </a:extLst>
          </p:cNvPr>
          <p:cNvSpPr/>
          <p:nvPr/>
        </p:nvSpPr>
        <p:spPr>
          <a:xfrm>
            <a:off x="162660" y="4661927"/>
            <a:ext cx="2248208" cy="369332"/>
          </a:xfrm>
          <a:prstGeom prst="rect">
            <a:avLst/>
          </a:prstGeom>
        </p:spPr>
        <p:txBody>
          <a:bodyPr wrap="square">
            <a:spAutoFit/>
          </a:bodyPr>
          <a:lstStyle/>
          <a:p>
            <a:r>
              <a:rPr lang="en-US" altLang="zh-CN" b="1" dirty="0">
                <a:solidFill>
                  <a:schemeClr val="tx2"/>
                </a:solidFill>
                <a:latin typeface="Times New Roman" panose="02020603050405020304" pitchFamily="18" charset="0"/>
                <a:cs typeface="Times New Roman" panose="02020603050405020304" pitchFamily="18" charset="0"/>
              </a:rPr>
              <a:t>Targeted attack (L1):</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FD8A476-A12F-4CA3-A563-2FAD9BD2CEA4}"/>
              </a:ext>
            </a:extLst>
          </p:cNvPr>
          <p:cNvSpPr/>
          <p:nvPr/>
        </p:nvSpPr>
        <p:spPr>
          <a:xfrm>
            <a:off x="162660" y="5458191"/>
            <a:ext cx="2248208" cy="369332"/>
          </a:xfrm>
          <a:prstGeom prst="rect">
            <a:avLst/>
          </a:prstGeom>
        </p:spPr>
        <p:txBody>
          <a:bodyPr wrap="square">
            <a:spAutoFit/>
          </a:bodyPr>
          <a:lstStyle/>
          <a:p>
            <a:r>
              <a:rPr lang="en-US" altLang="zh-CN" b="1" dirty="0">
                <a:solidFill>
                  <a:schemeClr val="tx2"/>
                </a:solidFill>
                <a:latin typeface="Times New Roman" panose="02020603050405020304" pitchFamily="18" charset="0"/>
                <a:cs typeface="Times New Roman" panose="02020603050405020304" pitchFamily="18" charset="0"/>
              </a:rPr>
              <a:t>Targeted attack (L2):</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D2A4DBB1-7BF7-4985-9DFC-BEB98A337449}"/>
              </a:ext>
            </a:extLst>
          </p:cNvPr>
          <p:cNvSpPr txBox="1"/>
          <p:nvPr/>
        </p:nvSpPr>
        <p:spPr>
          <a:xfrm>
            <a:off x="6660232" y="44624"/>
            <a:ext cx="2448272"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Methodology</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2991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7452320" y="71414"/>
            <a:ext cx="1596366"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rPr>
              <a:t>Content</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grpSp>
        <p:nvGrpSpPr>
          <p:cNvPr id="6146" name="Group 17"/>
          <p:cNvGrpSpPr/>
          <p:nvPr/>
        </p:nvGrpSpPr>
        <p:grpSpPr bwMode="auto">
          <a:xfrm>
            <a:off x="1186205" y="1412776"/>
            <a:ext cx="6584950" cy="790575"/>
            <a:chOff x="0" y="0"/>
            <a:chExt cx="6584950" cy="790575"/>
          </a:xfrm>
        </p:grpSpPr>
        <p:sp>
          <p:nvSpPr>
            <p:cNvPr id="6198"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99" name="Group 19"/>
            <p:cNvGrpSpPr/>
            <p:nvPr/>
          </p:nvGrpSpPr>
          <p:grpSpPr bwMode="auto">
            <a:xfrm rot="10800000">
              <a:off x="0" y="0"/>
              <a:ext cx="793750" cy="790575"/>
              <a:chOff x="0" y="0"/>
              <a:chExt cx="1590" cy="1588"/>
            </a:xfrm>
          </p:grpSpPr>
          <p:grpSp>
            <p:nvGrpSpPr>
              <p:cNvPr id="6202" name="Group 20"/>
              <p:cNvGrpSpPr/>
              <p:nvPr/>
            </p:nvGrpSpPr>
            <p:grpSpPr bwMode="auto">
              <a:xfrm>
                <a:off x="0" y="0"/>
                <a:ext cx="1590" cy="1588"/>
                <a:chOff x="0" y="0"/>
                <a:chExt cx="1136" cy="1134"/>
              </a:xfrm>
            </p:grpSpPr>
            <p:grpSp>
              <p:nvGrpSpPr>
                <p:cNvPr id="6205" name="Group 21"/>
                <p:cNvGrpSpPr/>
                <p:nvPr/>
              </p:nvGrpSpPr>
              <p:grpSpPr bwMode="auto">
                <a:xfrm rot="10800000">
                  <a:off x="-19" y="-21"/>
                  <a:ext cx="1169" cy="1172"/>
                  <a:chOff x="0" y="0"/>
                  <a:chExt cx="816864" cy="816864"/>
                </a:xfrm>
              </p:grpSpPr>
              <p:pic>
                <p:nvPicPr>
                  <p:cNvPr id="6207" name="Oval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864"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8" name="Text Box 23"/>
                  <p:cNvSpPr txBox="1">
                    <a:spLocks noChangeArrowheads="1"/>
                  </p:cNvSpPr>
                  <p:nvPr/>
                </p:nvSpPr>
                <p:spPr bwMode="auto">
                  <a:xfrm rot="10800000">
                    <a:off x="126148" y="127271"/>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6"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3"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204"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201"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1</a:t>
              </a:r>
            </a:p>
          </p:txBody>
        </p:sp>
      </p:grpSp>
      <p:grpSp>
        <p:nvGrpSpPr>
          <p:cNvPr id="6147" name="Group 29"/>
          <p:cNvGrpSpPr/>
          <p:nvPr/>
        </p:nvGrpSpPr>
        <p:grpSpPr bwMode="auto">
          <a:xfrm>
            <a:off x="1176295" y="3407336"/>
            <a:ext cx="6584950" cy="790575"/>
            <a:chOff x="0" y="0"/>
            <a:chExt cx="6584950" cy="790575"/>
          </a:xfrm>
        </p:grpSpPr>
        <p:sp>
          <p:nvSpPr>
            <p:cNvPr id="6187"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88" name="Group 31"/>
            <p:cNvGrpSpPr/>
            <p:nvPr/>
          </p:nvGrpSpPr>
          <p:grpSpPr bwMode="auto">
            <a:xfrm rot="10800000">
              <a:off x="0" y="0"/>
              <a:ext cx="793750" cy="790575"/>
              <a:chOff x="0" y="0"/>
              <a:chExt cx="1590" cy="1588"/>
            </a:xfrm>
          </p:grpSpPr>
          <p:grpSp>
            <p:nvGrpSpPr>
              <p:cNvPr id="6191" name="Group 32"/>
              <p:cNvGrpSpPr/>
              <p:nvPr/>
            </p:nvGrpSpPr>
            <p:grpSpPr bwMode="auto">
              <a:xfrm>
                <a:off x="0" y="0"/>
                <a:ext cx="1590" cy="1588"/>
                <a:chOff x="0" y="0"/>
                <a:chExt cx="1136" cy="1134"/>
              </a:xfrm>
            </p:grpSpPr>
            <p:grpSp>
              <p:nvGrpSpPr>
                <p:cNvPr id="6194" name="Group 33"/>
                <p:cNvGrpSpPr/>
                <p:nvPr/>
              </p:nvGrpSpPr>
              <p:grpSpPr bwMode="auto">
                <a:xfrm rot="10800000">
                  <a:off x="-19" y="-14"/>
                  <a:ext cx="1169" cy="1163"/>
                  <a:chOff x="0" y="0"/>
                  <a:chExt cx="816864" cy="810768"/>
                </a:xfrm>
              </p:grpSpPr>
              <p:pic>
                <p:nvPicPr>
                  <p:cNvPr id="6196"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7"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5"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2"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93"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90"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3</a:t>
              </a:r>
            </a:p>
          </p:txBody>
        </p:sp>
      </p:grpSp>
      <p:grpSp>
        <p:nvGrpSpPr>
          <p:cNvPr id="6148" name="Group 41"/>
          <p:cNvGrpSpPr/>
          <p:nvPr/>
        </p:nvGrpSpPr>
        <p:grpSpPr bwMode="auto">
          <a:xfrm>
            <a:off x="1190968" y="2425601"/>
            <a:ext cx="6584950" cy="790575"/>
            <a:chOff x="0" y="0"/>
            <a:chExt cx="6584950" cy="790575"/>
          </a:xfrm>
        </p:grpSpPr>
        <p:sp>
          <p:nvSpPr>
            <p:cNvPr id="6176"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77" name="Group 43"/>
            <p:cNvGrpSpPr/>
            <p:nvPr/>
          </p:nvGrpSpPr>
          <p:grpSpPr bwMode="auto">
            <a:xfrm rot="10800000">
              <a:off x="0" y="0"/>
              <a:ext cx="793750" cy="790575"/>
              <a:chOff x="0" y="0"/>
              <a:chExt cx="1590" cy="1588"/>
            </a:xfrm>
          </p:grpSpPr>
          <p:grpSp>
            <p:nvGrpSpPr>
              <p:cNvPr id="6180" name="Group 44"/>
              <p:cNvGrpSpPr/>
              <p:nvPr/>
            </p:nvGrpSpPr>
            <p:grpSpPr bwMode="auto">
              <a:xfrm>
                <a:off x="0" y="0"/>
                <a:ext cx="1590" cy="1588"/>
                <a:chOff x="0" y="0"/>
                <a:chExt cx="1136" cy="1134"/>
              </a:xfrm>
            </p:grpSpPr>
            <p:grpSp>
              <p:nvGrpSpPr>
                <p:cNvPr id="6183" name="Group 45"/>
                <p:cNvGrpSpPr/>
                <p:nvPr/>
              </p:nvGrpSpPr>
              <p:grpSpPr bwMode="auto">
                <a:xfrm rot="10800000">
                  <a:off x="-21" y="-20"/>
                  <a:ext cx="1178" cy="1172"/>
                  <a:chOff x="0" y="0"/>
                  <a:chExt cx="822960" cy="816864"/>
                </a:xfrm>
              </p:grpSpPr>
              <p:pic>
                <p:nvPicPr>
                  <p:cNvPr id="6185" name="Oval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6" name="Text Box 47"/>
                  <p:cNvSpPr txBox="1">
                    <a:spLocks noChangeArrowheads="1"/>
                  </p:cNvSpPr>
                  <p:nvPr/>
                </p:nvSpPr>
                <p:spPr bwMode="auto">
                  <a:xfrm rot="10800000">
                    <a:off x="130911" y="128160"/>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4"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1"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82"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79"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2</a:t>
              </a:r>
            </a:p>
          </p:txBody>
        </p:sp>
      </p:grpSp>
      <p:sp>
        <p:nvSpPr>
          <p:cNvPr id="58" name="TextBox 57"/>
          <p:cNvSpPr txBox="1"/>
          <p:nvPr/>
        </p:nvSpPr>
        <p:spPr>
          <a:xfrm>
            <a:off x="1995815" y="1501661"/>
            <a:ext cx="5756290" cy="1076325"/>
          </a:xfrm>
          <a:prstGeom prst="rect">
            <a:avLst/>
          </a:prstGeom>
          <a:noFill/>
        </p:spPr>
        <p:txBody>
          <a:bodyPr wrap="square" rtlCol="0">
            <a:spAutoFit/>
          </a:bodyPr>
          <a:lstStyle/>
          <a:p>
            <a:r>
              <a:rPr lang="en-US" altLang="zh-CN" sz="3200" noProof="0" dirty="0">
                <a:ln>
                  <a:noFill/>
                </a:ln>
                <a:effectLst/>
                <a:uLnTx/>
                <a:uFillTx/>
                <a:latin typeface="Times New Roman" panose="02020603050405020304" pitchFamily="18" charset="0"/>
                <a:sym typeface="+mn-ea"/>
              </a:rPr>
              <a:t>Introduction</a:t>
            </a:r>
            <a:r>
              <a:rPr lang="en-US" altLang="zh-CN" sz="3200" noProof="0" dirty="0">
                <a:ln>
                  <a:noFill/>
                </a:ln>
                <a:solidFill>
                  <a:schemeClr val="tx1"/>
                </a:solidFill>
                <a:effectLst/>
                <a:uLnTx/>
                <a:uFillTx/>
                <a:latin typeface="Times New Roman" panose="02020603050405020304" pitchFamily="18" charset="0"/>
                <a:sym typeface="+mn-ea"/>
              </a:rPr>
              <a:t> </a:t>
            </a:r>
            <a:endParaRPr kumimoji="0" lang="en-US" altLang="zh-CN" sz="320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endParaRPr lang="zh-CN" sz="3200" dirty="0">
              <a:latin typeface="Times New Roman" panose="02020603050405020304" pitchFamily="18" charset="0"/>
              <a:ea typeface="楷体" panose="02010609060101010101" charset="-122"/>
              <a:sym typeface="+mn-ea"/>
            </a:endParaRPr>
          </a:p>
        </p:txBody>
      </p:sp>
      <p:sp>
        <p:nvSpPr>
          <p:cNvPr id="59" name="TextBox 58"/>
          <p:cNvSpPr txBox="1"/>
          <p:nvPr/>
        </p:nvSpPr>
        <p:spPr>
          <a:xfrm>
            <a:off x="2011880" y="2503156"/>
            <a:ext cx="5955825" cy="583565"/>
          </a:xfrm>
          <a:prstGeom prst="rect">
            <a:avLst/>
          </a:prstGeom>
          <a:noFill/>
        </p:spPr>
        <p:txBody>
          <a:bodyPr wrap="square" rtlCol="0">
            <a:spAutoFit/>
          </a:bodyPr>
          <a:lstStyle/>
          <a:p>
            <a:r>
              <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rPr>
              <a:t>Background</a:t>
            </a:r>
          </a:p>
        </p:txBody>
      </p:sp>
      <p:sp>
        <p:nvSpPr>
          <p:cNvPr id="60" name="TextBox 59"/>
          <p:cNvSpPr txBox="1"/>
          <p:nvPr/>
        </p:nvSpPr>
        <p:spPr>
          <a:xfrm>
            <a:off x="1975444" y="3498674"/>
            <a:ext cx="5955825" cy="583565"/>
          </a:xfrm>
          <a:prstGeom prst="rect">
            <a:avLst/>
          </a:prstGeom>
          <a:noFill/>
        </p:spPr>
        <p:txBody>
          <a:bodyPr wrap="square" rtlCol="0">
            <a:spAutoFit/>
          </a:bodyPr>
          <a:lstStyle/>
          <a:p>
            <a:r>
              <a:rPr lang="en-US" altLang="zh-CN" sz="3200" dirty="0">
                <a:latin typeface="Times New Roman" panose="02020603050405020304" pitchFamily="18" charset="0"/>
                <a:ea typeface="楷体" panose="02010609060101010101" charset="-122"/>
                <a:sym typeface="+mn-ea"/>
              </a:rPr>
              <a:t>Methodology</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2" name="Group 29"/>
          <p:cNvGrpSpPr/>
          <p:nvPr/>
        </p:nvGrpSpPr>
        <p:grpSpPr bwMode="auto">
          <a:xfrm>
            <a:off x="1176295" y="4411518"/>
            <a:ext cx="6584950" cy="790575"/>
            <a:chOff x="0" y="0"/>
            <a:chExt cx="6584950" cy="790575"/>
          </a:xfrm>
        </p:grpSpPr>
        <p:sp>
          <p:nvSpPr>
            <p:cNvPr id="3"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4" name="Group 31"/>
            <p:cNvGrpSpPr/>
            <p:nvPr/>
          </p:nvGrpSpPr>
          <p:grpSpPr bwMode="auto">
            <a:xfrm rot="10800000">
              <a:off x="0" y="0"/>
              <a:ext cx="793750" cy="790575"/>
              <a:chOff x="0" y="0"/>
              <a:chExt cx="1590" cy="1588"/>
            </a:xfrm>
          </p:grpSpPr>
          <p:grpSp>
            <p:nvGrpSpPr>
              <p:cNvPr id="5" name="Group 32"/>
              <p:cNvGrpSpPr/>
              <p:nvPr/>
            </p:nvGrpSpPr>
            <p:grpSpPr bwMode="auto">
              <a:xfrm>
                <a:off x="0" y="0"/>
                <a:ext cx="1590" cy="1588"/>
                <a:chOff x="0" y="0"/>
                <a:chExt cx="1136" cy="1134"/>
              </a:xfrm>
            </p:grpSpPr>
            <p:grpSp>
              <p:nvGrpSpPr>
                <p:cNvPr id="6" name="Group 33"/>
                <p:cNvGrpSpPr/>
                <p:nvPr/>
              </p:nvGrpSpPr>
              <p:grpSpPr bwMode="auto">
                <a:xfrm rot="10800000">
                  <a:off x="-19" y="-14"/>
                  <a:ext cx="1169" cy="1163"/>
                  <a:chOff x="0" y="0"/>
                  <a:chExt cx="816864" cy="810768"/>
                </a:xfrm>
              </p:grpSpPr>
              <p:pic>
                <p:nvPicPr>
                  <p:cNvPr id="7"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9"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10"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11"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12" name="Rectangle 38"/>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4</a:t>
              </a:r>
            </a:p>
          </p:txBody>
        </p:sp>
      </p:grpSp>
      <p:sp>
        <p:nvSpPr>
          <p:cNvPr id="24" name="TextBox 58"/>
          <p:cNvSpPr txBox="1"/>
          <p:nvPr/>
        </p:nvSpPr>
        <p:spPr>
          <a:xfrm>
            <a:off x="1983555" y="4506853"/>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solidFill>
                  <a:srgbClr val="C00000"/>
                </a:solidFill>
                <a:latin typeface="Times New Roman" panose="02020603050405020304" pitchFamily="18" charset="0"/>
                <a:ea typeface="楷体" panose="02010609060101010101" charset="-122"/>
                <a:sym typeface="+mn-ea"/>
              </a:rPr>
              <a:t>Experiments</a:t>
            </a:r>
            <a:endParaRPr lang="en-US" altLang="zh-CN" sz="3200" noProof="0" dirty="0">
              <a:ln>
                <a:noFill/>
              </a:ln>
              <a:solidFill>
                <a:srgbClr val="C00000"/>
              </a:solidFill>
              <a:effectLst/>
              <a:uLnTx/>
              <a:uFillTx/>
              <a:latin typeface="Times New Roman" panose="02020603050405020304" pitchFamily="18" charset="0"/>
              <a:ea typeface="楷体" panose="02010609060101010101" charset="-122"/>
              <a:sym typeface="+mn-ea"/>
            </a:endParaRPr>
          </a:p>
        </p:txBody>
      </p:sp>
      <p:grpSp>
        <p:nvGrpSpPr>
          <p:cNvPr id="66" name="Group 29">
            <a:extLst>
              <a:ext uri="{FF2B5EF4-FFF2-40B4-BE49-F238E27FC236}">
                <a16:creationId xmlns:a16="http://schemas.microsoft.com/office/drawing/2014/main" id="{59EDA784-ECD4-41A7-B7AE-8B53C3C7D781}"/>
              </a:ext>
            </a:extLst>
          </p:cNvPr>
          <p:cNvGrpSpPr/>
          <p:nvPr/>
        </p:nvGrpSpPr>
        <p:grpSpPr bwMode="auto">
          <a:xfrm>
            <a:off x="1185081" y="5400796"/>
            <a:ext cx="6584950" cy="790575"/>
            <a:chOff x="0" y="0"/>
            <a:chExt cx="6584950" cy="790575"/>
          </a:xfrm>
        </p:grpSpPr>
        <p:sp>
          <p:nvSpPr>
            <p:cNvPr id="67" name="Rectangle 30">
              <a:extLst>
                <a:ext uri="{FF2B5EF4-FFF2-40B4-BE49-F238E27FC236}">
                  <a16:creationId xmlns:a16="http://schemas.microsoft.com/office/drawing/2014/main" id="{78B20380-D9AF-4966-A88A-30E55E77FD2A}"/>
                </a:ext>
              </a:extLst>
            </p:cNvPr>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8" name="Group 31">
              <a:extLst>
                <a:ext uri="{FF2B5EF4-FFF2-40B4-BE49-F238E27FC236}">
                  <a16:creationId xmlns:a16="http://schemas.microsoft.com/office/drawing/2014/main" id="{A52B8F5D-1F7B-4790-9FE4-ECA13A33EFE7}"/>
                </a:ext>
              </a:extLst>
            </p:cNvPr>
            <p:cNvGrpSpPr/>
            <p:nvPr/>
          </p:nvGrpSpPr>
          <p:grpSpPr bwMode="auto">
            <a:xfrm rot="10800000">
              <a:off x="0" y="0"/>
              <a:ext cx="793750" cy="790575"/>
              <a:chOff x="0" y="0"/>
              <a:chExt cx="1590" cy="1588"/>
            </a:xfrm>
          </p:grpSpPr>
          <p:grpSp>
            <p:nvGrpSpPr>
              <p:cNvPr id="70" name="Group 32">
                <a:extLst>
                  <a:ext uri="{FF2B5EF4-FFF2-40B4-BE49-F238E27FC236}">
                    <a16:creationId xmlns:a16="http://schemas.microsoft.com/office/drawing/2014/main" id="{46B325CE-D6CF-4BE0-87B0-4AD5454C0F60}"/>
                  </a:ext>
                </a:extLst>
              </p:cNvPr>
              <p:cNvGrpSpPr/>
              <p:nvPr/>
            </p:nvGrpSpPr>
            <p:grpSpPr bwMode="auto">
              <a:xfrm>
                <a:off x="0" y="0"/>
                <a:ext cx="1590" cy="1588"/>
                <a:chOff x="0" y="0"/>
                <a:chExt cx="1136" cy="1134"/>
              </a:xfrm>
            </p:grpSpPr>
            <p:grpSp>
              <p:nvGrpSpPr>
                <p:cNvPr id="73" name="Group 33">
                  <a:extLst>
                    <a:ext uri="{FF2B5EF4-FFF2-40B4-BE49-F238E27FC236}">
                      <a16:creationId xmlns:a16="http://schemas.microsoft.com/office/drawing/2014/main" id="{9F54276A-6D97-4C73-B11E-09995000DB0C}"/>
                    </a:ext>
                  </a:extLst>
                </p:cNvPr>
                <p:cNvGrpSpPr/>
                <p:nvPr/>
              </p:nvGrpSpPr>
              <p:grpSpPr bwMode="auto">
                <a:xfrm rot="10800000">
                  <a:off x="-19" y="-14"/>
                  <a:ext cx="1169" cy="1163"/>
                  <a:chOff x="0" y="0"/>
                  <a:chExt cx="816864" cy="810768"/>
                </a:xfrm>
              </p:grpSpPr>
              <p:pic>
                <p:nvPicPr>
                  <p:cNvPr id="75" name="Oval 33">
                    <a:extLst>
                      <a:ext uri="{FF2B5EF4-FFF2-40B4-BE49-F238E27FC236}">
                        <a16:creationId xmlns:a16="http://schemas.microsoft.com/office/drawing/2014/main" id="{B678A68B-D35B-4D60-BD6F-32BF9A6E7B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5">
                    <a:extLst>
                      <a:ext uri="{FF2B5EF4-FFF2-40B4-BE49-F238E27FC236}">
                        <a16:creationId xmlns:a16="http://schemas.microsoft.com/office/drawing/2014/main" id="{1EB1AE42-5665-45C4-A1BF-0F5A66F435BA}"/>
                      </a:ext>
                    </a:extLst>
                  </p:cNvPr>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4" name="Oval 34">
                  <a:extLst>
                    <a:ext uri="{FF2B5EF4-FFF2-40B4-BE49-F238E27FC236}">
                      <a16:creationId xmlns:a16="http://schemas.microsoft.com/office/drawing/2014/main" id="{A08382E3-2266-4513-B274-A45AAFD28455}"/>
                    </a:ext>
                  </a:extLst>
                </p:cNvPr>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1" name="未知">
                <a:extLst>
                  <a:ext uri="{FF2B5EF4-FFF2-40B4-BE49-F238E27FC236}">
                    <a16:creationId xmlns:a16="http://schemas.microsoft.com/office/drawing/2014/main" id="{A1B5CBBB-48FE-471F-8D36-4D60B7B25345}"/>
                  </a:ext>
                </a:extLst>
              </p:cNvPr>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72" name="未知">
                <a:extLst>
                  <a:ext uri="{FF2B5EF4-FFF2-40B4-BE49-F238E27FC236}">
                    <a16:creationId xmlns:a16="http://schemas.microsoft.com/office/drawing/2014/main" id="{B626133E-1387-4E2C-B10B-87CB0B832E05}"/>
                  </a:ext>
                </a:extLst>
              </p:cNvPr>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9" name="Rectangle 38">
              <a:extLst>
                <a:ext uri="{FF2B5EF4-FFF2-40B4-BE49-F238E27FC236}">
                  <a16:creationId xmlns:a16="http://schemas.microsoft.com/office/drawing/2014/main" id="{D050918A-71A3-4125-AE52-17AFEB0ECB0F}"/>
                </a:ext>
              </a:extLst>
            </p:cNvPr>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5</a:t>
              </a:r>
            </a:p>
          </p:txBody>
        </p:sp>
      </p:grpSp>
      <p:sp>
        <p:nvSpPr>
          <p:cNvPr id="77" name="TextBox 58">
            <a:extLst>
              <a:ext uri="{FF2B5EF4-FFF2-40B4-BE49-F238E27FC236}">
                <a16:creationId xmlns:a16="http://schemas.microsoft.com/office/drawing/2014/main" id="{DBB709CD-80CE-4124-A915-CF1E8F970E79}"/>
              </a:ext>
            </a:extLst>
          </p:cNvPr>
          <p:cNvSpPr txBox="1"/>
          <p:nvPr/>
        </p:nvSpPr>
        <p:spPr>
          <a:xfrm>
            <a:off x="1992341" y="5496131"/>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Conclusion</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sp>
        <p:nvSpPr>
          <p:cNvPr id="13" name="灯片编号占位符 12">
            <a:extLst>
              <a:ext uri="{FF2B5EF4-FFF2-40B4-BE49-F238E27FC236}">
                <a16:creationId xmlns:a16="http://schemas.microsoft.com/office/drawing/2014/main" id="{CD70F049-C4F8-435E-9E88-15231DEACA71}"/>
              </a:ext>
            </a:extLst>
          </p:cNvPr>
          <p:cNvSpPr>
            <a:spLocks noGrp="1"/>
          </p:cNvSpPr>
          <p:nvPr>
            <p:ph type="sldNum" sz="quarter" idx="12"/>
          </p:nvPr>
        </p:nvSpPr>
        <p:spPr/>
        <p:txBody>
          <a:bodyPr/>
          <a:lstStyle/>
          <a:p>
            <a:fld id="{AFB9E909-1E1D-4726-9675-978F608919A4}" type="slidenum">
              <a:rPr lang="zh-CN" altLang="en-US" smtClean="0"/>
              <a:t>15</a:t>
            </a:fld>
            <a:endParaRPr lang="en-US" altLang="zh-CN"/>
          </a:p>
        </p:txBody>
      </p:sp>
    </p:spTree>
    <p:extLst>
      <p:ext uri="{BB962C8B-B14F-4D97-AF65-F5344CB8AC3E}">
        <p14:creationId xmlns:p14="http://schemas.microsoft.com/office/powerpoint/2010/main" val="2675405726"/>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16</a:t>
            </a:fld>
            <a:endParaRPr lang="en-US" altLang="zh-CN"/>
          </a:p>
        </p:txBody>
      </p:sp>
      <p:sp>
        <p:nvSpPr>
          <p:cNvPr id="3" name="文本框 2"/>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4F282D0D-5B2B-4AB4-AD53-079FAFF48DB0}"/>
              </a:ext>
            </a:extLst>
          </p:cNvPr>
          <p:cNvPicPr>
            <a:picLocks noChangeAspect="1"/>
          </p:cNvPicPr>
          <p:nvPr/>
        </p:nvPicPr>
        <p:blipFill>
          <a:blip r:embed="rId2"/>
          <a:stretch>
            <a:fillRect/>
          </a:stretch>
        </p:blipFill>
        <p:spPr>
          <a:xfrm>
            <a:off x="1047799" y="3881730"/>
            <a:ext cx="7668344" cy="2480052"/>
          </a:xfrm>
          <a:prstGeom prst="rect">
            <a:avLst/>
          </a:prstGeom>
        </p:spPr>
      </p:pic>
      <p:pic>
        <p:nvPicPr>
          <p:cNvPr id="6" name="图片 5">
            <a:extLst>
              <a:ext uri="{FF2B5EF4-FFF2-40B4-BE49-F238E27FC236}">
                <a16:creationId xmlns:a16="http://schemas.microsoft.com/office/drawing/2014/main" id="{76F92C86-5D69-49E9-9B91-CF1668C71EE4}"/>
              </a:ext>
            </a:extLst>
          </p:cNvPr>
          <p:cNvPicPr>
            <a:picLocks noChangeAspect="1"/>
          </p:cNvPicPr>
          <p:nvPr/>
        </p:nvPicPr>
        <p:blipFill>
          <a:blip r:embed="rId3"/>
          <a:stretch>
            <a:fillRect/>
          </a:stretch>
        </p:blipFill>
        <p:spPr>
          <a:xfrm>
            <a:off x="2791520" y="955213"/>
            <a:ext cx="4180901" cy="2917513"/>
          </a:xfrm>
          <a:prstGeom prst="rect">
            <a:avLst/>
          </a:prstGeom>
        </p:spPr>
      </p:pic>
    </p:spTree>
    <p:extLst>
      <p:ext uri="{BB962C8B-B14F-4D97-AF65-F5344CB8AC3E}">
        <p14:creationId xmlns:p14="http://schemas.microsoft.com/office/powerpoint/2010/main" val="291669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17</a:t>
            </a:fld>
            <a:endParaRPr lang="en-US" altLang="zh-CN"/>
          </a:p>
        </p:txBody>
      </p:sp>
      <p:pic>
        <p:nvPicPr>
          <p:cNvPr id="4" name="图片 3">
            <a:extLst>
              <a:ext uri="{FF2B5EF4-FFF2-40B4-BE49-F238E27FC236}">
                <a16:creationId xmlns:a16="http://schemas.microsoft.com/office/drawing/2014/main" id="{23630CAB-B3E9-490E-8C08-C5F7E08C9177}"/>
              </a:ext>
            </a:extLst>
          </p:cNvPr>
          <p:cNvPicPr>
            <a:picLocks noChangeAspect="1"/>
          </p:cNvPicPr>
          <p:nvPr/>
        </p:nvPicPr>
        <p:blipFill>
          <a:blip r:embed="rId2"/>
          <a:stretch>
            <a:fillRect/>
          </a:stretch>
        </p:blipFill>
        <p:spPr>
          <a:xfrm>
            <a:off x="161764" y="1951983"/>
            <a:ext cx="8820472" cy="2646642"/>
          </a:xfrm>
          <a:prstGeom prst="rect">
            <a:avLst/>
          </a:prstGeom>
        </p:spPr>
      </p:pic>
      <p:pic>
        <p:nvPicPr>
          <p:cNvPr id="6" name="图片 5">
            <a:extLst>
              <a:ext uri="{FF2B5EF4-FFF2-40B4-BE49-F238E27FC236}">
                <a16:creationId xmlns:a16="http://schemas.microsoft.com/office/drawing/2014/main" id="{046A8D66-F81C-4E7B-A4DD-CDB4D079B429}"/>
              </a:ext>
            </a:extLst>
          </p:cNvPr>
          <p:cNvPicPr>
            <a:picLocks noChangeAspect="1"/>
          </p:cNvPicPr>
          <p:nvPr/>
        </p:nvPicPr>
        <p:blipFill>
          <a:blip r:embed="rId3"/>
          <a:stretch>
            <a:fillRect/>
          </a:stretch>
        </p:blipFill>
        <p:spPr>
          <a:xfrm>
            <a:off x="161764" y="5083702"/>
            <a:ext cx="8820472" cy="403840"/>
          </a:xfrm>
          <a:prstGeom prst="rect">
            <a:avLst/>
          </a:prstGeom>
        </p:spPr>
      </p:pic>
      <p:sp>
        <p:nvSpPr>
          <p:cNvPr id="7" name="文本框 6">
            <a:extLst>
              <a:ext uri="{FF2B5EF4-FFF2-40B4-BE49-F238E27FC236}">
                <a16:creationId xmlns:a16="http://schemas.microsoft.com/office/drawing/2014/main" id="{FFFEB6E5-FD85-4F7E-81D4-7E7C04A16ECC}"/>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968005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18</a:t>
            </a:fld>
            <a:endParaRPr lang="en-US" altLang="zh-CN"/>
          </a:p>
        </p:txBody>
      </p:sp>
      <p:pic>
        <p:nvPicPr>
          <p:cNvPr id="4" name="图片 3">
            <a:extLst>
              <a:ext uri="{FF2B5EF4-FFF2-40B4-BE49-F238E27FC236}">
                <a16:creationId xmlns:a16="http://schemas.microsoft.com/office/drawing/2014/main" id="{6879161C-3852-4D35-90E9-F96FAA5368AF}"/>
              </a:ext>
            </a:extLst>
          </p:cNvPr>
          <p:cNvPicPr>
            <a:picLocks noChangeAspect="1"/>
          </p:cNvPicPr>
          <p:nvPr/>
        </p:nvPicPr>
        <p:blipFill>
          <a:blip r:embed="rId2"/>
          <a:stretch>
            <a:fillRect/>
          </a:stretch>
        </p:blipFill>
        <p:spPr>
          <a:xfrm>
            <a:off x="1006792" y="1434463"/>
            <a:ext cx="7130415" cy="490080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C65B8F-8696-466D-92EE-E58829084C1B}"/>
                  </a:ext>
                </a:extLst>
              </p:cNvPr>
              <p:cNvSpPr/>
              <p:nvPr/>
            </p:nvSpPr>
            <p:spPr>
              <a:xfrm>
                <a:off x="179512" y="4221088"/>
                <a:ext cx="1909024" cy="1015663"/>
              </a:xfrm>
              <a:prstGeom prst="rect">
                <a:avLst/>
              </a:prstGeom>
              <a:ln w="3175">
                <a:solidFill>
                  <a:schemeClr val="bg1">
                    <a:lumMod val="85000"/>
                  </a:schemeClr>
                </a:solidFill>
                <a:prstDash val="solid"/>
              </a:ln>
            </p:spPr>
            <p:txBody>
              <a:bodyPr wrap="square">
                <a:spAutoFit/>
              </a:bodyPr>
              <a:lstStyle/>
              <a:p>
                <a:pPr algn="just"/>
                <a:r>
                  <a:rPr lang="en-US" altLang="zh-CN" sz="2000" b="1" dirty="0">
                    <a:solidFill>
                      <a:schemeClr val="tx2"/>
                    </a:solidFill>
                    <a:latin typeface="Times New Roman" panose="02020603050405020304" pitchFamily="18" charset="0"/>
                    <a:cs typeface="Times New Roman" panose="02020603050405020304" pitchFamily="18" charset="0"/>
                  </a:rPr>
                  <a:t>[0,2]      </a:t>
                </a:r>
                <a:r>
                  <a:rPr lang="zh-CN" altLang="en-US" sz="2000" b="1" dirty="0">
                    <a:solidFill>
                      <a:schemeClr val="tx2"/>
                    </a:solidFill>
                    <a:latin typeface="Times New Roman" panose="02020603050405020304" pitchFamily="18" charset="0"/>
                    <a:cs typeface="Times New Roman" panose="02020603050405020304" pitchFamily="18" charset="0"/>
                  </a:rPr>
                  <a:t>步长</a:t>
                </a:r>
                <a:r>
                  <a:rPr lang="en-US" altLang="zh-CN" sz="2000" b="1" dirty="0">
                    <a:solidFill>
                      <a:schemeClr val="tx2"/>
                    </a:solidFill>
                    <a:latin typeface="Times New Roman" panose="02020603050405020304" pitchFamily="18" charset="0"/>
                    <a:cs typeface="Times New Roman" panose="02020603050405020304" pitchFamily="18" charset="0"/>
                  </a:rPr>
                  <a:t>0.1</a:t>
                </a:r>
              </a:p>
              <a:p>
                <a:pPr algn="just"/>
                <a:r>
                  <a:rPr lang="zh-CN" altLang="en-US" sz="2000" b="1" dirty="0">
                    <a:solidFill>
                      <a:schemeClr val="tx2"/>
                    </a:solidFill>
                    <a:latin typeface="Times New Roman" panose="02020603050405020304" pitchFamily="18" charset="0"/>
                    <a:cs typeface="Times New Roman" panose="02020603050405020304" pitchFamily="18" charset="0"/>
                  </a:rPr>
                  <a:t>根据实验得出的参数</a:t>
                </a:r>
                <a14:m>
                  <m:oMath xmlns:m="http://schemas.openxmlformats.org/officeDocument/2006/math">
                    <m:r>
                      <a:rPr lang="zh-CN" altLang="en-US" sz="2000" b="1" i="1" smtClean="0">
                        <a:solidFill>
                          <a:schemeClr val="tx2"/>
                        </a:solidFill>
                        <a:latin typeface="Cambria Math" panose="02040503050406030204" pitchFamily="18" charset="0"/>
                        <a:cs typeface="Times New Roman" panose="02020603050405020304" pitchFamily="18" charset="0"/>
                      </a:rPr>
                      <m:t>𝝁</m:t>
                    </m:r>
                  </m:oMath>
                </a14:m>
                <a:r>
                  <a:rPr lang="zh-CN" altLang="en-US" sz="2000" b="1" dirty="0">
                    <a:solidFill>
                      <a:schemeClr val="tx2"/>
                    </a:solidFill>
                    <a:latin typeface="Times New Roman" panose="02020603050405020304" pitchFamily="18" charset="0"/>
                    <a:cs typeface="Times New Roman" panose="02020603050405020304" pitchFamily="18" charset="0"/>
                  </a:rPr>
                  <a:t>最优值</a:t>
                </a:r>
                <a:endParaRPr lang="en-US" altLang="zh-CN" sz="2000" b="1"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57C65B8F-8696-466D-92EE-E58829084C1B}"/>
                  </a:ext>
                </a:extLst>
              </p:cNvPr>
              <p:cNvSpPr>
                <a:spLocks noRot="1" noChangeAspect="1" noMove="1" noResize="1" noEditPoints="1" noAdjustHandles="1" noChangeArrowheads="1" noChangeShapeType="1" noTextEdit="1"/>
              </p:cNvSpPr>
              <p:nvPr/>
            </p:nvSpPr>
            <p:spPr>
              <a:xfrm>
                <a:off x="179512" y="4221088"/>
                <a:ext cx="1909024" cy="1015663"/>
              </a:xfrm>
              <a:prstGeom prst="rect">
                <a:avLst/>
              </a:prstGeom>
              <a:blipFill>
                <a:blip r:embed="rId3"/>
                <a:stretch>
                  <a:fillRect l="-3175" t="-4167" r="-2857" b="-7738"/>
                </a:stretch>
              </a:blipFill>
              <a:ln w="3175">
                <a:solidFill>
                  <a:schemeClr val="bg1">
                    <a:lumMod val="85000"/>
                  </a:schemeClr>
                </a:solidFill>
                <a:prstDash val="solid"/>
              </a:ln>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44E46C0-7AFE-487C-B37B-69B4CDF6BB11}"/>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2687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19</a:t>
            </a:fld>
            <a:endParaRPr lang="en-US" altLang="zh-CN"/>
          </a:p>
        </p:txBody>
      </p:sp>
      <p:pic>
        <p:nvPicPr>
          <p:cNvPr id="5" name="图片 4">
            <a:extLst>
              <a:ext uri="{FF2B5EF4-FFF2-40B4-BE49-F238E27FC236}">
                <a16:creationId xmlns:a16="http://schemas.microsoft.com/office/drawing/2014/main" id="{5C167579-59AD-4F0E-8E50-03BE693623E2}"/>
              </a:ext>
            </a:extLst>
          </p:cNvPr>
          <p:cNvPicPr>
            <a:picLocks noChangeAspect="1"/>
          </p:cNvPicPr>
          <p:nvPr/>
        </p:nvPicPr>
        <p:blipFill>
          <a:blip r:embed="rId2"/>
          <a:stretch>
            <a:fillRect/>
          </a:stretch>
        </p:blipFill>
        <p:spPr>
          <a:xfrm>
            <a:off x="1489175" y="998157"/>
            <a:ext cx="6130825" cy="5569727"/>
          </a:xfrm>
          <a:prstGeom prst="rect">
            <a:avLst/>
          </a:prstGeom>
        </p:spPr>
      </p:pic>
      <p:sp>
        <p:nvSpPr>
          <p:cNvPr id="6" name="矩形 5">
            <a:extLst>
              <a:ext uri="{FF2B5EF4-FFF2-40B4-BE49-F238E27FC236}">
                <a16:creationId xmlns:a16="http://schemas.microsoft.com/office/drawing/2014/main" id="{DAD69A66-BCC6-417C-A5E7-E2F5466B7886}"/>
              </a:ext>
            </a:extLst>
          </p:cNvPr>
          <p:cNvSpPr/>
          <p:nvPr/>
        </p:nvSpPr>
        <p:spPr>
          <a:xfrm>
            <a:off x="179512" y="3645024"/>
            <a:ext cx="1909024" cy="1323439"/>
          </a:xfrm>
          <a:prstGeom prst="rect">
            <a:avLst/>
          </a:prstGeom>
          <a:ln w="3175">
            <a:solidFill>
              <a:schemeClr val="bg1">
                <a:lumMod val="85000"/>
              </a:schemeClr>
            </a:solidFill>
            <a:prstDash val="solid"/>
          </a:ln>
        </p:spPr>
        <p:txBody>
          <a:bodyPr wrap="square">
            <a:spAutoFit/>
          </a:bodyPr>
          <a:lstStyle/>
          <a:p>
            <a:pPr algn="just"/>
            <a:r>
              <a:rPr lang="en-US" altLang="zh-CN" sz="2000" b="1" dirty="0">
                <a:solidFill>
                  <a:schemeClr val="tx2"/>
                </a:solidFill>
                <a:latin typeface="Times New Roman" panose="02020603050405020304" pitchFamily="18" charset="0"/>
                <a:cs typeface="Times New Roman" panose="02020603050405020304" pitchFamily="18" charset="0"/>
              </a:rPr>
              <a:t>2</a:t>
            </a:r>
            <a:r>
              <a:rPr lang="zh-CN" altLang="en-US" sz="2000" b="1" dirty="0">
                <a:solidFill>
                  <a:schemeClr val="tx2"/>
                </a:solidFill>
                <a:latin typeface="Times New Roman" panose="02020603050405020304" pitchFamily="18" charset="0"/>
                <a:cs typeface="Times New Roman" panose="02020603050405020304" pitchFamily="18" charset="0"/>
              </a:rPr>
              <a:t>次迭代就已经有比较好效果了，为什么还要迭代</a:t>
            </a:r>
            <a:r>
              <a:rPr lang="en-US" altLang="zh-CN" sz="2000" b="1" dirty="0">
                <a:solidFill>
                  <a:schemeClr val="tx2"/>
                </a:solidFill>
                <a:latin typeface="Times New Roman" panose="02020603050405020304" pitchFamily="18" charset="0"/>
                <a:cs typeface="Times New Roman" panose="02020603050405020304" pitchFamily="18" charset="0"/>
              </a:rPr>
              <a:t>10</a:t>
            </a:r>
            <a:r>
              <a:rPr lang="zh-CN" altLang="en-US" sz="2000" b="1" dirty="0">
                <a:solidFill>
                  <a:schemeClr val="tx2"/>
                </a:solidFill>
                <a:latin typeface="Times New Roman" panose="02020603050405020304" pitchFamily="18" charset="0"/>
                <a:cs typeface="Times New Roman" panose="02020603050405020304" pitchFamily="18" charset="0"/>
              </a:rPr>
              <a:t>次</a:t>
            </a:r>
            <a:endParaRPr lang="en-US" altLang="zh-CN" sz="2000" b="1" dirty="0">
              <a:solidFill>
                <a:schemeClr val="tx2"/>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D59E9F2-F08E-466B-B9E1-7816260A6C45}"/>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04164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7452320" y="71414"/>
            <a:ext cx="1596366"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rPr>
              <a:t>Content</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grpSp>
        <p:nvGrpSpPr>
          <p:cNvPr id="6146" name="Group 17"/>
          <p:cNvGrpSpPr/>
          <p:nvPr/>
        </p:nvGrpSpPr>
        <p:grpSpPr bwMode="auto">
          <a:xfrm>
            <a:off x="1186205" y="1412776"/>
            <a:ext cx="6584950" cy="790575"/>
            <a:chOff x="0" y="0"/>
            <a:chExt cx="6584950" cy="790575"/>
          </a:xfrm>
        </p:grpSpPr>
        <p:sp>
          <p:nvSpPr>
            <p:cNvPr id="6198"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99" name="Group 19"/>
            <p:cNvGrpSpPr/>
            <p:nvPr/>
          </p:nvGrpSpPr>
          <p:grpSpPr bwMode="auto">
            <a:xfrm rot="10800000">
              <a:off x="0" y="0"/>
              <a:ext cx="793750" cy="790575"/>
              <a:chOff x="0" y="0"/>
              <a:chExt cx="1590" cy="1588"/>
            </a:xfrm>
          </p:grpSpPr>
          <p:grpSp>
            <p:nvGrpSpPr>
              <p:cNvPr id="6202" name="Group 20"/>
              <p:cNvGrpSpPr/>
              <p:nvPr/>
            </p:nvGrpSpPr>
            <p:grpSpPr bwMode="auto">
              <a:xfrm>
                <a:off x="0" y="0"/>
                <a:ext cx="1590" cy="1588"/>
                <a:chOff x="0" y="0"/>
                <a:chExt cx="1136" cy="1134"/>
              </a:xfrm>
            </p:grpSpPr>
            <p:grpSp>
              <p:nvGrpSpPr>
                <p:cNvPr id="6205" name="Group 21"/>
                <p:cNvGrpSpPr/>
                <p:nvPr/>
              </p:nvGrpSpPr>
              <p:grpSpPr bwMode="auto">
                <a:xfrm rot="10800000">
                  <a:off x="-19" y="-21"/>
                  <a:ext cx="1169" cy="1172"/>
                  <a:chOff x="0" y="0"/>
                  <a:chExt cx="816864" cy="816864"/>
                </a:xfrm>
              </p:grpSpPr>
              <p:pic>
                <p:nvPicPr>
                  <p:cNvPr id="6207" name="Oval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864"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8" name="Text Box 23"/>
                  <p:cNvSpPr txBox="1">
                    <a:spLocks noChangeArrowheads="1"/>
                  </p:cNvSpPr>
                  <p:nvPr/>
                </p:nvSpPr>
                <p:spPr bwMode="auto">
                  <a:xfrm rot="10800000">
                    <a:off x="126148" y="127271"/>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6"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3"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204"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201"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1</a:t>
              </a:r>
            </a:p>
          </p:txBody>
        </p:sp>
      </p:grpSp>
      <p:grpSp>
        <p:nvGrpSpPr>
          <p:cNvPr id="6147" name="Group 29"/>
          <p:cNvGrpSpPr/>
          <p:nvPr/>
        </p:nvGrpSpPr>
        <p:grpSpPr bwMode="auto">
          <a:xfrm>
            <a:off x="1176295" y="3407336"/>
            <a:ext cx="6584950" cy="790575"/>
            <a:chOff x="0" y="0"/>
            <a:chExt cx="6584950" cy="790575"/>
          </a:xfrm>
        </p:grpSpPr>
        <p:sp>
          <p:nvSpPr>
            <p:cNvPr id="6187"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88" name="Group 31"/>
            <p:cNvGrpSpPr/>
            <p:nvPr/>
          </p:nvGrpSpPr>
          <p:grpSpPr bwMode="auto">
            <a:xfrm rot="10800000">
              <a:off x="0" y="0"/>
              <a:ext cx="793750" cy="790575"/>
              <a:chOff x="0" y="0"/>
              <a:chExt cx="1590" cy="1588"/>
            </a:xfrm>
          </p:grpSpPr>
          <p:grpSp>
            <p:nvGrpSpPr>
              <p:cNvPr id="6191" name="Group 32"/>
              <p:cNvGrpSpPr/>
              <p:nvPr/>
            </p:nvGrpSpPr>
            <p:grpSpPr bwMode="auto">
              <a:xfrm>
                <a:off x="0" y="0"/>
                <a:ext cx="1590" cy="1588"/>
                <a:chOff x="0" y="0"/>
                <a:chExt cx="1136" cy="1134"/>
              </a:xfrm>
            </p:grpSpPr>
            <p:grpSp>
              <p:nvGrpSpPr>
                <p:cNvPr id="6194" name="Group 33"/>
                <p:cNvGrpSpPr/>
                <p:nvPr/>
              </p:nvGrpSpPr>
              <p:grpSpPr bwMode="auto">
                <a:xfrm rot="10800000">
                  <a:off x="-19" y="-14"/>
                  <a:ext cx="1169" cy="1163"/>
                  <a:chOff x="0" y="0"/>
                  <a:chExt cx="816864" cy="810768"/>
                </a:xfrm>
              </p:grpSpPr>
              <p:pic>
                <p:nvPicPr>
                  <p:cNvPr id="6196"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7"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5"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2"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93"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90"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3</a:t>
              </a:r>
            </a:p>
          </p:txBody>
        </p:sp>
      </p:grpSp>
      <p:grpSp>
        <p:nvGrpSpPr>
          <p:cNvPr id="6148" name="Group 41"/>
          <p:cNvGrpSpPr/>
          <p:nvPr/>
        </p:nvGrpSpPr>
        <p:grpSpPr bwMode="auto">
          <a:xfrm>
            <a:off x="1190968" y="2425601"/>
            <a:ext cx="6584950" cy="790575"/>
            <a:chOff x="0" y="0"/>
            <a:chExt cx="6584950" cy="790575"/>
          </a:xfrm>
        </p:grpSpPr>
        <p:sp>
          <p:nvSpPr>
            <p:cNvPr id="6176"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77" name="Group 43"/>
            <p:cNvGrpSpPr/>
            <p:nvPr/>
          </p:nvGrpSpPr>
          <p:grpSpPr bwMode="auto">
            <a:xfrm rot="10800000">
              <a:off x="0" y="0"/>
              <a:ext cx="793750" cy="790575"/>
              <a:chOff x="0" y="0"/>
              <a:chExt cx="1590" cy="1588"/>
            </a:xfrm>
          </p:grpSpPr>
          <p:grpSp>
            <p:nvGrpSpPr>
              <p:cNvPr id="6180" name="Group 44"/>
              <p:cNvGrpSpPr/>
              <p:nvPr/>
            </p:nvGrpSpPr>
            <p:grpSpPr bwMode="auto">
              <a:xfrm>
                <a:off x="0" y="0"/>
                <a:ext cx="1590" cy="1588"/>
                <a:chOff x="0" y="0"/>
                <a:chExt cx="1136" cy="1134"/>
              </a:xfrm>
            </p:grpSpPr>
            <p:grpSp>
              <p:nvGrpSpPr>
                <p:cNvPr id="6183" name="Group 45"/>
                <p:cNvGrpSpPr/>
                <p:nvPr/>
              </p:nvGrpSpPr>
              <p:grpSpPr bwMode="auto">
                <a:xfrm rot="10800000">
                  <a:off x="-21" y="-20"/>
                  <a:ext cx="1178" cy="1172"/>
                  <a:chOff x="0" y="0"/>
                  <a:chExt cx="822960" cy="816864"/>
                </a:xfrm>
              </p:grpSpPr>
              <p:pic>
                <p:nvPicPr>
                  <p:cNvPr id="6185" name="Oval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6" name="Text Box 47"/>
                  <p:cNvSpPr txBox="1">
                    <a:spLocks noChangeArrowheads="1"/>
                  </p:cNvSpPr>
                  <p:nvPr/>
                </p:nvSpPr>
                <p:spPr bwMode="auto">
                  <a:xfrm rot="10800000">
                    <a:off x="130911" y="128160"/>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4"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1"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82"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79"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2</a:t>
              </a:r>
            </a:p>
          </p:txBody>
        </p:sp>
      </p:grpSp>
      <p:sp>
        <p:nvSpPr>
          <p:cNvPr id="58" name="TextBox 57"/>
          <p:cNvSpPr txBox="1"/>
          <p:nvPr/>
        </p:nvSpPr>
        <p:spPr>
          <a:xfrm>
            <a:off x="1995815" y="1501661"/>
            <a:ext cx="5756290" cy="1076325"/>
          </a:xfrm>
          <a:prstGeom prst="rect">
            <a:avLst/>
          </a:prstGeom>
          <a:noFill/>
        </p:spPr>
        <p:txBody>
          <a:bodyPr wrap="square" rtlCol="0">
            <a:spAutoFit/>
          </a:bodyPr>
          <a:lstStyle/>
          <a:p>
            <a:r>
              <a:rPr lang="en-US" altLang="zh-CN" sz="3200" noProof="0" dirty="0">
                <a:ln>
                  <a:noFill/>
                </a:ln>
                <a:solidFill>
                  <a:srgbClr val="C00000"/>
                </a:solidFill>
                <a:effectLst/>
                <a:uLnTx/>
                <a:uFillTx/>
                <a:latin typeface="Times New Roman" panose="02020603050405020304" pitchFamily="18" charset="0"/>
                <a:sym typeface="+mn-ea"/>
              </a:rPr>
              <a:t>Introduction</a:t>
            </a:r>
            <a:r>
              <a:rPr lang="en-US" altLang="zh-CN" sz="3200" noProof="0" dirty="0">
                <a:ln>
                  <a:noFill/>
                </a:ln>
                <a:solidFill>
                  <a:schemeClr val="tx1"/>
                </a:solidFill>
                <a:effectLst/>
                <a:uLnTx/>
                <a:uFillTx/>
                <a:latin typeface="Times New Roman" panose="02020603050405020304" pitchFamily="18" charset="0"/>
                <a:sym typeface="+mn-ea"/>
              </a:rPr>
              <a:t> </a:t>
            </a:r>
            <a:endParaRPr kumimoji="0" lang="en-US" altLang="zh-CN" sz="320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endParaRPr lang="zh-CN" sz="3200" dirty="0">
              <a:latin typeface="Times New Roman" panose="02020603050405020304" pitchFamily="18" charset="0"/>
              <a:ea typeface="楷体" panose="02010609060101010101" charset="-122"/>
              <a:sym typeface="+mn-ea"/>
            </a:endParaRPr>
          </a:p>
        </p:txBody>
      </p:sp>
      <p:sp>
        <p:nvSpPr>
          <p:cNvPr id="59" name="TextBox 58"/>
          <p:cNvSpPr txBox="1"/>
          <p:nvPr/>
        </p:nvSpPr>
        <p:spPr>
          <a:xfrm>
            <a:off x="2011880" y="2503156"/>
            <a:ext cx="5955825" cy="583565"/>
          </a:xfrm>
          <a:prstGeom prst="rect">
            <a:avLst/>
          </a:prstGeom>
          <a:noFill/>
        </p:spPr>
        <p:txBody>
          <a:bodyPr wrap="square" rtlCol="0">
            <a:spAutoFit/>
          </a:bodyPr>
          <a:lstStyle/>
          <a:p>
            <a:r>
              <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rPr>
              <a:t>Background</a:t>
            </a:r>
          </a:p>
        </p:txBody>
      </p:sp>
      <p:sp>
        <p:nvSpPr>
          <p:cNvPr id="60" name="TextBox 59"/>
          <p:cNvSpPr txBox="1"/>
          <p:nvPr/>
        </p:nvSpPr>
        <p:spPr>
          <a:xfrm>
            <a:off x="1975444" y="3498674"/>
            <a:ext cx="5955825" cy="583565"/>
          </a:xfrm>
          <a:prstGeom prst="rect">
            <a:avLst/>
          </a:prstGeom>
          <a:noFill/>
        </p:spPr>
        <p:txBody>
          <a:bodyPr wrap="square" rtlCol="0">
            <a:spAutoFit/>
          </a:bodyPr>
          <a:lstStyle/>
          <a:p>
            <a:r>
              <a:rPr lang="en-US" altLang="zh-CN" sz="3200" dirty="0">
                <a:latin typeface="Times New Roman" panose="02020603050405020304" pitchFamily="18" charset="0"/>
                <a:ea typeface="楷体" panose="02010609060101010101" charset="-122"/>
                <a:sym typeface="+mn-ea"/>
              </a:rPr>
              <a:t>Methodology</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2" name="Group 29"/>
          <p:cNvGrpSpPr/>
          <p:nvPr/>
        </p:nvGrpSpPr>
        <p:grpSpPr bwMode="auto">
          <a:xfrm>
            <a:off x="1176295" y="4411518"/>
            <a:ext cx="6584950" cy="790575"/>
            <a:chOff x="0" y="0"/>
            <a:chExt cx="6584950" cy="790575"/>
          </a:xfrm>
        </p:grpSpPr>
        <p:sp>
          <p:nvSpPr>
            <p:cNvPr id="3"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4" name="Group 31"/>
            <p:cNvGrpSpPr/>
            <p:nvPr/>
          </p:nvGrpSpPr>
          <p:grpSpPr bwMode="auto">
            <a:xfrm rot="10800000">
              <a:off x="0" y="0"/>
              <a:ext cx="793750" cy="790575"/>
              <a:chOff x="0" y="0"/>
              <a:chExt cx="1590" cy="1588"/>
            </a:xfrm>
          </p:grpSpPr>
          <p:grpSp>
            <p:nvGrpSpPr>
              <p:cNvPr id="5" name="Group 32"/>
              <p:cNvGrpSpPr/>
              <p:nvPr/>
            </p:nvGrpSpPr>
            <p:grpSpPr bwMode="auto">
              <a:xfrm>
                <a:off x="0" y="0"/>
                <a:ext cx="1590" cy="1588"/>
                <a:chOff x="0" y="0"/>
                <a:chExt cx="1136" cy="1134"/>
              </a:xfrm>
            </p:grpSpPr>
            <p:grpSp>
              <p:nvGrpSpPr>
                <p:cNvPr id="6" name="Group 33"/>
                <p:cNvGrpSpPr/>
                <p:nvPr/>
              </p:nvGrpSpPr>
              <p:grpSpPr bwMode="auto">
                <a:xfrm rot="10800000">
                  <a:off x="-19" y="-14"/>
                  <a:ext cx="1169" cy="1163"/>
                  <a:chOff x="0" y="0"/>
                  <a:chExt cx="816864" cy="810768"/>
                </a:xfrm>
              </p:grpSpPr>
              <p:pic>
                <p:nvPicPr>
                  <p:cNvPr id="7"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9"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10"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11"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12" name="Rectangle 38"/>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4</a:t>
              </a:r>
            </a:p>
          </p:txBody>
        </p:sp>
      </p:grpSp>
      <p:sp>
        <p:nvSpPr>
          <p:cNvPr id="24" name="TextBox 58"/>
          <p:cNvSpPr txBox="1"/>
          <p:nvPr/>
        </p:nvSpPr>
        <p:spPr>
          <a:xfrm>
            <a:off x="1983555" y="4506853"/>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Experiments</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66" name="Group 29">
            <a:extLst>
              <a:ext uri="{FF2B5EF4-FFF2-40B4-BE49-F238E27FC236}">
                <a16:creationId xmlns:a16="http://schemas.microsoft.com/office/drawing/2014/main" id="{59EDA784-ECD4-41A7-B7AE-8B53C3C7D781}"/>
              </a:ext>
            </a:extLst>
          </p:cNvPr>
          <p:cNvGrpSpPr/>
          <p:nvPr/>
        </p:nvGrpSpPr>
        <p:grpSpPr bwMode="auto">
          <a:xfrm>
            <a:off x="1185081" y="5400796"/>
            <a:ext cx="6584950" cy="790575"/>
            <a:chOff x="0" y="0"/>
            <a:chExt cx="6584950" cy="790575"/>
          </a:xfrm>
        </p:grpSpPr>
        <p:sp>
          <p:nvSpPr>
            <p:cNvPr id="67" name="Rectangle 30">
              <a:extLst>
                <a:ext uri="{FF2B5EF4-FFF2-40B4-BE49-F238E27FC236}">
                  <a16:creationId xmlns:a16="http://schemas.microsoft.com/office/drawing/2014/main" id="{78B20380-D9AF-4966-A88A-30E55E77FD2A}"/>
                </a:ext>
              </a:extLst>
            </p:cNvPr>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8" name="Group 31">
              <a:extLst>
                <a:ext uri="{FF2B5EF4-FFF2-40B4-BE49-F238E27FC236}">
                  <a16:creationId xmlns:a16="http://schemas.microsoft.com/office/drawing/2014/main" id="{A52B8F5D-1F7B-4790-9FE4-ECA13A33EFE7}"/>
                </a:ext>
              </a:extLst>
            </p:cNvPr>
            <p:cNvGrpSpPr/>
            <p:nvPr/>
          </p:nvGrpSpPr>
          <p:grpSpPr bwMode="auto">
            <a:xfrm rot="10800000">
              <a:off x="0" y="0"/>
              <a:ext cx="793750" cy="790575"/>
              <a:chOff x="0" y="0"/>
              <a:chExt cx="1590" cy="1588"/>
            </a:xfrm>
          </p:grpSpPr>
          <p:grpSp>
            <p:nvGrpSpPr>
              <p:cNvPr id="70" name="Group 32">
                <a:extLst>
                  <a:ext uri="{FF2B5EF4-FFF2-40B4-BE49-F238E27FC236}">
                    <a16:creationId xmlns:a16="http://schemas.microsoft.com/office/drawing/2014/main" id="{46B325CE-D6CF-4BE0-87B0-4AD5454C0F60}"/>
                  </a:ext>
                </a:extLst>
              </p:cNvPr>
              <p:cNvGrpSpPr/>
              <p:nvPr/>
            </p:nvGrpSpPr>
            <p:grpSpPr bwMode="auto">
              <a:xfrm>
                <a:off x="0" y="0"/>
                <a:ext cx="1590" cy="1588"/>
                <a:chOff x="0" y="0"/>
                <a:chExt cx="1136" cy="1134"/>
              </a:xfrm>
            </p:grpSpPr>
            <p:grpSp>
              <p:nvGrpSpPr>
                <p:cNvPr id="73" name="Group 33">
                  <a:extLst>
                    <a:ext uri="{FF2B5EF4-FFF2-40B4-BE49-F238E27FC236}">
                      <a16:creationId xmlns:a16="http://schemas.microsoft.com/office/drawing/2014/main" id="{9F54276A-6D97-4C73-B11E-09995000DB0C}"/>
                    </a:ext>
                  </a:extLst>
                </p:cNvPr>
                <p:cNvGrpSpPr/>
                <p:nvPr/>
              </p:nvGrpSpPr>
              <p:grpSpPr bwMode="auto">
                <a:xfrm rot="10800000">
                  <a:off x="-19" y="-14"/>
                  <a:ext cx="1169" cy="1163"/>
                  <a:chOff x="0" y="0"/>
                  <a:chExt cx="816864" cy="810768"/>
                </a:xfrm>
              </p:grpSpPr>
              <p:pic>
                <p:nvPicPr>
                  <p:cNvPr id="75" name="Oval 33">
                    <a:extLst>
                      <a:ext uri="{FF2B5EF4-FFF2-40B4-BE49-F238E27FC236}">
                        <a16:creationId xmlns:a16="http://schemas.microsoft.com/office/drawing/2014/main" id="{B678A68B-D35B-4D60-BD6F-32BF9A6E7B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5">
                    <a:extLst>
                      <a:ext uri="{FF2B5EF4-FFF2-40B4-BE49-F238E27FC236}">
                        <a16:creationId xmlns:a16="http://schemas.microsoft.com/office/drawing/2014/main" id="{1EB1AE42-5665-45C4-A1BF-0F5A66F435BA}"/>
                      </a:ext>
                    </a:extLst>
                  </p:cNvPr>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4" name="Oval 34">
                  <a:extLst>
                    <a:ext uri="{FF2B5EF4-FFF2-40B4-BE49-F238E27FC236}">
                      <a16:creationId xmlns:a16="http://schemas.microsoft.com/office/drawing/2014/main" id="{A08382E3-2266-4513-B274-A45AAFD28455}"/>
                    </a:ext>
                  </a:extLst>
                </p:cNvPr>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1" name="未知">
                <a:extLst>
                  <a:ext uri="{FF2B5EF4-FFF2-40B4-BE49-F238E27FC236}">
                    <a16:creationId xmlns:a16="http://schemas.microsoft.com/office/drawing/2014/main" id="{A1B5CBBB-48FE-471F-8D36-4D60B7B25345}"/>
                  </a:ext>
                </a:extLst>
              </p:cNvPr>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72" name="未知">
                <a:extLst>
                  <a:ext uri="{FF2B5EF4-FFF2-40B4-BE49-F238E27FC236}">
                    <a16:creationId xmlns:a16="http://schemas.microsoft.com/office/drawing/2014/main" id="{B626133E-1387-4E2C-B10B-87CB0B832E05}"/>
                  </a:ext>
                </a:extLst>
              </p:cNvPr>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9" name="Rectangle 38">
              <a:extLst>
                <a:ext uri="{FF2B5EF4-FFF2-40B4-BE49-F238E27FC236}">
                  <a16:creationId xmlns:a16="http://schemas.microsoft.com/office/drawing/2014/main" id="{D050918A-71A3-4125-AE52-17AFEB0ECB0F}"/>
                </a:ext>
              </a:extLst>
            </p:cNvPr>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5</a:t>
              </a:r>
            </a:p>
          </p:txBody>
        </p:sp>
      </p:grpSp>
      <p:sp>
        <p:nvSpPr>
          <p:cNvPr id="77" name="TextBox 58">
            <a:extLst>
              <a:ext uri="{FF2B5EF4-FFF2-40B4-BE49-F238E27FC236}">
                <a16:creationId xmlns:a16="http://schemas.microsoft.com/office/drawing/2014/main" id="{DBB709CD-80CE-4124-A915-CF1E8F970E79}"/>
              </a:ext>
            </a:extLst>
          </p:cNvPr>
          <p:cNvSpPr txBox="1"/>
          <p:nvPr/>
        </p:nvSpPr>
        <p:spPr>
          <a:xfrm>
            <a:off x="1992341" y="5496131"/>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Conclusion</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sp>
        <p:nvSpPr>
          <p:cNvPr id="13" name="灯片编号占位符 12">
            <a:extLst>
              <a:ext uri="{FF2B5EF4-FFF2-40B4-BE49-F238E27FC236}">
                <a16:creationId xmlns:a16="http://schemas.microsoft.com/office/drawing/2014/main" id="{AD259239-B6EE-4D27-8D17-FE639AEC6CDC}"/>
              </a:ext>
            </a:extLst>
          </p:cNvPr>
          <p:cNvSpPr>
            <a:spLocks noGrp="1"/>
          </p:cNvSpPr>
          <p:nvPr>
            <p:ph type="sldNum" sz="quarter" idx="12"/>
          </p:nvPr>
        </p:nvSpPr>
        <p:spPr/>
        <p:txBody>
          <a:bodyPr/>
          <a:lstStyle/>
          <a:p>
            <a:fld id="{AFB9E909-1E1D-4726-9675-978F608919A4}" type="slidenum">
              <a:rPr lang="zh-CN" altLang="en-US" smtClean="0"/>
              <a:t>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20</a:t>
            </a:fld>
            <a:endParaRPr lang="en-US" altLang="zh-CN"/>
          </a:p>
        </p:txBody>
      </p:sp>
      <p:pic>
        <p:nvPicPr>
          <p:cNvPr id="4" name="图片 3">
            <a:extLst>
              <a:ext uri="{FF2B5EF4-FFF2-40B4-BE49-F238E27FC236}">
                <a16:creationId xmlns:a16="http://schemas.microsoft.com/office/drawing/2014/main" id="{53360D0E-BAC1-465D-B287-9A38C110F343}"/>
              </a:ext>
            </a:extLst>
          </p:cNvPr>
          <p:cNvPicPr>
            <a:picLocks noChangeAspect="1"/>
          </p:cNvPicPr>
          <p:nvPr/>
        </p:nvPicPr>
        <p:blipFill>
          <a:blip r:embed="rId2"/>
          <a:stretch>
            <a:fillRect/>
          </a:stretch>
        </p:blipFill>
        <p:spPr>
          <a:xfrm>
            <a:off x="700683" y="1012100"/>
            <a:ext cx="7742634" cy="5686535"/>
          </a:xfrm>
          <a:prstGeom prst="rect">
            <a:avLst/>
          </a:prstGeom>
        </p:spPr>
      </p:pic>
      <p:sp>
        <p:nvSpPr>
          <p:cNvPr id="5" name="文本框 4">
            <a:extLst>
              <a:ext uri="{FF2B5EF4-FFF2-40B4-BE49-F238E27FC236}">
                <a16:creationId xmlns:a16="http://schemas.microsoft.com/office/drawing/2014/main" id="{64A5C7A1-E19E-446E-B649-867E06A0039C}"/>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3281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21</a:t>
            </a:fld>
            <a:endParaRPr lang="en-US" altLang="zh-CN"/>
          </a:p>
        </p:txBody>
      </p:sp>
      <p:pic>
        <p:nvPicPr>
          <p:cNvPr id="4" name="图片 3">
            <a:extLst>
              <a:ext uri="{FF2B5EF4-FFF2-40B4-BE49-F238E27FC236}">
                <a16:creationId xmlns:a16="http://schemas.microsoft.com/office/drawing/2014/main" id="{1D2E0021-8BCE-44C5-85C9-D0EAFD348153}"/>
              </a:ext>
            </a:extLst>
          </p:cNvPr>
          <p:cNvPicPr>
            <a:picLocks noChangeAspect="1"/>
          </p:cNvPicPr>
          <p:nvPr/>
        </p:nvPicPr>
        <p:blipFill>
          <a:blip r:embed="rId2"/>
          <a:stretch>
            <a:fillRect/>
          </a:stretch>
        </p:blipFill>
        <p:spPr>
          <a:xfrm>
            <a:off x="1381119" y="1052736"/>
            <a:ext cx="6381762" cy="5500263"/>
          </a:xfrm>
          <a:prstGeom prst="rect">
            <a:avLst/>
          </a:prstGeom>
        </p:spPr>
      </p:pic>
      <p:sp>
        <p:nvSpPr>
          <p:cNvPr id="5" name="文本框 4">
            <a:extLst>
              <a:ext uri="{FF2B5EF4-FFF2-40B4-BE49-F238E27FC236}">
                <a16:creationId xmlns:a16="http://schemas.microsoft.com/office/drawing/2014/main" id="{C02C1C6F-FA9E-46D2-AC27-E497CE71CD8F}"/>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1426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22</a:t>
            </a:fld>
            <a:endParaRPr lang="en-US" altLang="zh-CN"/>
          </a:p>
        </p:txBody>
      </p:sp>
      <p:pic>
        <p:nvPicPr>
          <p:cNvPr id="5" name="图片 4">
            <a:extLst>
              <a:ext uri="{FF2B5EF4-FFF2-40B4-BE49-F238E27FC236}">
                <a16:creationId xmlns:a16="http://schemas.microsoft.com/office/drawing/2014/main" id="{52BA181D-95DA-4EA4-9648-CFE48381A5FB}"/>
              </a:ext>
            </a:extLst>
          </p:cNvPr>
          <p:cNvPicPr>
            <a:picLocks noChangeAspect="1"/>
          </p:cNvPicPr>
          <p:nvPr/>
        </p:nvPicPr>
        <p:blipFill>
          <a:blip r:embed="rId2"/>
          <a:stretch>
            <a:fillRect/>
          </a:stretch>
        </p:blipFill>
        <p:spPr>
          <a:xfrm>
            <a:off x="608647" y="1011693"/>
            <a:ext cx="7926705" cy="3988689"/>
          </a:xfrm>
          <a:prstGeom prst="rect">
            <a:avLst/>
          </a:prstGeom>
        </p:spPr>
      </p:pic>
      <p:pic>
        <p:nvPicPr>
          <p:cNvPr id="6" name="图片 5">
            <a:extLst>
              <a:ext uri="{FF2B5EF4-FFF2-40B4-BE49-F238E27FC236}">
                <a16:creationId xmlns:a16="http://schemas.microsoft.com/office/drawing/2014/main" id="{A14D39B6-94A5-457D-B0EB-98C7129B23CA}"/>
              </a:ext>
            </a:extLst>
          </p:cNvPr>
          <p:cNvPicPr>
            <a:picLocks noChangeAspect="1"/>
          </p:cNvPicPr>
          <p:nvPr/>
        </p:nvPicPr>
        <p:blipFill>
          <a:blip r:embed="rId3"/>
          <a:stretch>
            <a:fillRect/>
          </a:stretch>
        </p:blipFill>
        <p:spPr>
          <a:xfrm>
            <a:off x="1673931" y="5123683"/>
            <a:ext cx="5796136" cy="1573756"/>
          </a:xfrm>
          <a:prstGeom prst="rect">
            <a:avLst/>
          </a:prstGeom>
        </p:spPr>
      </p:pic>
      <p:sp>
        <p:nvSpPr>
          <p:cNvPr id="7" name="文本框 6">
            <a:extLst>
              <a:ext uri="{FF2B5EF4-FFF2-40B4-BE49-F238E27FC236}">
                <a16:creationId xmlns:a16="http://schemas.microsoft.com/office/drawing/2014/main" id="{864F060F-3A1D-415A-B024-F00E124538CC}"/>
              </a:ext>
            </a:extLst>
          </p:cNvPr>
          <p:cNvSpPr txBox="1"/>
          <p:nvPr/>
        </p:nvSpPr>
        <p:spPr>
          <a:xfrm>
            <a:off x="6732240" y="44624"/>
            <a:ext cx="2376264"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Experiments</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32799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7452320" y="71414"/>
            <a:ext cx="1596366"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rPr>
              <a:t>Content</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grpSp>
        <p:nvGrpSpPr>
          <p:cNvPr id="6146" name="Group 17"/>
          <p:cNvGrpSpPr/>
          <p:nvPr/>
        </p:nvGrpSpPr>
        <p:grpSpPr bwMode="auto">
          <a:xfrm>
            <a:off x="1186205" y="1412776"/>
            <a:ext cx="6584950" cy="790575"/>
            <a:chOff x="0" y="0"/>
            <a:chExt cx="6584950" cy="790575"/>
          </a:xfrm>
        </p:grpSpPr>
        <p:sp>
          <p:nvSpPr>
            <p:cNvPr id="6198"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99" name="Group 19"/>
            <p:cNvGrpSpPr/>
            <p:nvPr/>
          </p:nvGrpSpPr>
          <p:grpSpPr bwMode="auto">
            <a:xfrm rot="10800000">
              <a:off x="0" y="0"/>
              <a:ext cx="793750" cy="790575"/>
              <a:chOff x="0" y="0"/>
              <a:chExt cx="1590" cy="1588"/>
            </a:xfrm>
          </p:grpSpPr>
          <p:grpSp>
            <p:nvGrpSpPr>
              <p:cNvPr id="6202" name="Group 20"/>
              <p:cNvGrpSpPr/>
              <p:nvPr/>
            </p:nvGrpSpPr>
            <p:grpSpPr bwMode="auto">
              <a:xfrm>
                <a:off x="0" y="0"/>
                <a:ext cx="1590" cy="1588"/>
                <a:chOff x="0" y="0"/>
                <a:chExt cx="1136" cy="1134"/>
              </a:xfrm>
            </p:grpSpPr>
            <p:grpSp>
              <p:nvGrpSpPr>
                <p:cNvPr id="6205" name="Group 21"/>
                <p:cNvGrpSpPr/>
                <p:nvPr/>
              </p:nvGrpSpPr>
              <p:grpSpPr bwMode="auto">
                <a:xfrm rot="10800000">
                  <a:off x="-19" y="-21"/>
                  <a:ext cx="1169" cy="1172"/>
                  <a:chOff x="0" y="0"/>
                  <a:chExt cx="816864" cy="816864"/>
                </a:xfrm>
              </p:grpSpPr>
              <p:pic>
                <p:nvPicPr>
                  <p:cNvPr id="6207" name="Oval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864"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8" name="Text Box 23"/>
                  <p:cNvSpPr txBox="1">
                    <a:spLocks noChangeArrowheads="1"/>
                  </p:cNvSpPr>
                  <p:nvPr/>
                </p:nvSpPr>
                <p:spPr bwMode="auto">
                  <a:xfrm rot="10800000">
                    <a:off x="126148" y="127271"/>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6"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3"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204"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201"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1</a:t>
              </a:r>
            </a:p>
          </p:txBody>
        </p:sp>
      </p:grpSp>
      <p:grpSp>
        <p:nvGrpSpPr>
          <p:cNvPr id="6147" name="Group 29"/>
          <p:cNvGrpSpPr/>
          <p:nvPr/>
        </p:nvGrpSpPr>
        <p:grpSpPr bwMode="auto">
          <a:xfrm>
            <a:off x="1176295" y="3407336"/>
            <a:ext cx="6584950" cy="790575"/>
            <a:chOff x="0" y="0"/>
            <a:chExt cx="6584950" cy="790575"/>
          </a:xfrm>
        </p:grpSpPr>
        <p:sp>
          <p:nvSpPr>
            <p:cNvPr id="6187"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88" name="Group 31"/>
            <p:cNvGrpSpPr/>
            <p:nvPr/>
          </p:nvGrpSpPr>
          <p:grpSpPr bwMode="auto">
            <a:xfrm rot="10800000">
              <a:off x="0" y="0"/>
              <a:ext cx="793750" cy="790575"/>
              <a:chOff x="0" y="0"/>
              <a:chExt cx="1590" cy="1588"/>
            </a:xfrm>
          </p:grpSpPr>
          <p:grpSp>
            <p:nvGrpSpPr>
              <p:cNvPr id="6191" name="Group 32"/>
              <p:cNvGrpSpPr/>
              <p:nvPr/>
            </p:nvGrpSpPr>
            <p:grpSpPr bwMode="auto">
              <a:xfrm>
                <a:off x="0" y="0"/>
                <a:ext cx="1590" cy="1588"/>
                <a:chOff x="0" y="0"/>
                <a:chExt cx="1136" cy="1134"/>
              </a:xfrm>
            </p:grpSpPr>
            <p:grpSp>
              <p:nvGrpSpPr>
                <p:cNvPr id="6194" name="Group 33"/>
                <p:cNvGrpSpPr/>
                <p:nvPr/>
              </p:nvGrpSpPr>
              <p:grpSpPr bwMode="auto">
                <a:xfrm rot="10800000">
                  <a:off x="-19" y="-14"/>
                  <a:ext cx="1169" cy="1163"/>
                  <a:chOff x="0" y="0"/>
                  <a:chExt cx="816864" cy="810768"/>
                </a:xfrm>
              </p:grpSpPr>
              <p:pic>
                <p:nvPicPr>
                  <p:cNvPr id="6196"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7"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5"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2"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93"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90"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3</a:t>
              </a:r>
            </a:p>
          </p:txBody>
        </p:sp>
      </p:grpSp>
      <p:grpSp>
        <p:nvGrpSpPr>
          <p:cNvPr id="6148" name="Group 41"/>
          <p:cNvGrpSpPr/>
          <p:nvPr/>
        </p:nvGrpSpPr>
        <p:grpSpPr bwMode="auto">
          <a:xfrm>
            <a:off x="1190968" y="2425601"/>
            <a:ext cx="6584950" cy="790575"/>
            <a:chOff x="0" y="0"/>
            <a:chExt cx="6584950" cy="790575"/>
          </a:xfrm>
        </p:grpSpPr>
        <p:sp>
          <p:nvSpPr>
            <p:cNvPr id="6176"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77" name="Group 43"/>
            <p:cNvGrpSpPr/>
            <p:nvPr/>
          </p:nvGrpSpPr>
          <p:grpSpPr bwMode="auto">
            <a:xfrm rot="10800000">
              <a:off x="0" y="0"/>
              <a:ext cx="793750" cy="790575"/>
              <a:chOff x="0" y="0"/>
              <a:chExt cx="1590" cy="1588"/>
            </a:xfrm>
          </p:grpSpPr>
          <p:grpSp>
            <p:nvGrpSpPr>
              <p:cNvPr id="6180" name="Group 44"/>
              <p:cNvGrpSpPr/>
              <p:nvPr/>
            </p:nvGrpSpPr>
            <p:grpSpPr bwMode="auto">
              <a:xfrm>
                <a:off x="0" y="0"/>
                <a:ext cx="1590" cy="1588"/>
                <a:chOff x="0" y="0"/>
                <a:chExt cx="1136" cy="1134"/>
              </a:xfrm>
            </p:grpSpPr>
            <p:grpSp>
              <p:nvGrpSpPr>
                <p:cNvPr id="6183" name="Group 45"/>
                <p:cNvGrpSpPr/>
                <p:nvPr/>
              </p:nvGrpSpPr>
              <p:grpSpPr bwMode="auto">
                <a:xfrm rot="10800000">
                  <a:off x="-21" y="-20"/>
                  <a:ext cx="1178" cy="1172"/>
                  <a:chOff x="0" y="0"/>
                  <a:chExt cx="822960" cy="816864"/>
                </a:xfrm>
              </p:grpSpPr>
              <p:pic>
                <p:nvPicPr>
                  <p:cNvPr id="6185" name="Oval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6" name="Text Box 47"/>
                  <p:cNvSpPr txBox="1">
                    <a:spLocks noChangeArrowheads="1"/>
                  </p:cNvSpPr>
                  <p:nvPr/>
                </p:nvSpPr>
                <p:spPr bwMode="auto">
                  <a:xfrm rot="10800000">
                    <a:off x="130911" y="128160"/>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4"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1"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82"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79"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2</a:t>
              </a:r>
            </a:p>
          </p:txBody>
        </p:sp>
      </p:grpSp>
      <p:sp>
        <p:nvSpPr>
          <p:cNvPr id="58" name="TextBox 57"/>
          <p:cNvSpPr txBox="1"/>
          <p:nvPr/>
        </p:nvSpPr>
        <p:spPr>
          <a:xfrm>
            <a:off x="1995815" y="1501661"/>
            <a:ext cx="5756290" cy="1076325"/>
          </a:xfrm>
          <a:prstGeom prst="rect">
            <a:avLst/>
          </a:prstGeom>
          <a:noFill/>
        </p:spPr>
        <p:txBody>
          <a:bodyPr wrap="square" rtlCol="0">
            <a:spAutoFit/>
          </a:bodyPr>
          <a:lstStyle/>
          <a:p>
            <a:r>
              <a:rPr lang="en-US" altLang="zh-CN" sz="3200" noProof="0" dirty="0">
                <a:ln>
                  <a:noFill/>
                </a:ln>
                <a:effectLst/>
                <a:uLnTx/>
                <a:uFillTx/>
                <a:latin typeface="Times New Roman" panose="02020603050405020304" pitchFamily="18" charset="0"/>
                <a:sym typeface="+mn-ea"/>
              </a:rPr>
              <a:t>Introduction</a:t>
            </a:r>
            <a:r>
              <a:rPr lang="en-US" altLang="zh-CN" sz="3200" noProof="0" dirty="0">
                <a:ln>
                  <a:noFill/>
                </a:ln>
                <a:solidFill>
                  <a:schemeClr val="tx1"/>
                </a:solidFill>
                <a:effectLst/>
                <a:uLnTx/>
                <a:uFillTx/>
                <a:latin typeface="Times New Roman" panose="02020603050405020304" pitchFamily="18" charset="0"/>
                <a:sym typeface="+mn-ea"/>
              </a:rPr>
              <a:t> </a:t>
            </a:r>
            <a:endParaRPr kumimoji="0" lang="en-US" altLang="zh-CN" sz="320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mn-ea"/>
            </a:endParaRPr>
          </a:p>
          <a:p>
            <a:endParaRPr lang="zh-CN" sz="3200" dirty="0">
              <a:latin typeface="Times New Roman" panose="02020603050405020304" pitchFamily="18" charset="0"/>
              <a:ea typeface="楷体" panose="02010609060101010101" charset="-122"/>
              <a:sym typeface="+mn-ea"/>
            </a:endParaRPr>
          </a:p>
        </p:txBody>
      </p:sp>
      <p:sp>
        <p:nvSpPr>
          <p:cNvPr id="59" name="TextBox 58"/>
          <p:cNvSpPr txBox="1"/>
          <p:nvPr/>
        </p:nvSpPr>
        <p:spPr>
          <a:xfrm>
            <a:off x="2011880" y="2503156"/>
            <a:ext cx="5955825" cy="583565"/>
          </a:xfrm>
          <a:prstGeom prst="rect">
            <a:avLst/>
          </a:prstGeom>
          <a:noFill/>
        </p:spPr>
        <p:txBody>
          <a:bodyPr wrap="square" rtlCol="0">
            <a:spAutoFit/>
          </a:bodyPr>
          <a:lstStyle/>
          <a:p>
            <a:r>
              <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rPr>
              <a:t>Background</a:t>
            </a:r>
          </a:p>
        </p:txBody>
      </p:sp>
      <p:sp>
        <p:nvSpPr>
          <p:cNvPr id="60" name="TextBox 59"/>
          <p:cNvSpPr txBox="1"/>
          <p:nvPr/>
        </p:nvSpPr>
        <p:spPr>
          <a:xfrm>
            <a:off x="1975444" y="3498674"/>
            <a:ext cx="5955825" cy="583565"/>
          </a:xfrm>
          <a:prstGeom prst="rect">
            <a:avLst/>
          </a:prstGeom>
          <a:noFill/>
        </p:spPr>
        <p:txBody>
          <a:bodyPr wrap="square" rtlCol="0">
            <a:spAutoFit/>
          </a:bodyPr>
          <a:lstStyle/>
          <a:p>
            <a:r>
              <a:rPr lang="en-US" altLang="zh-CN" sz="3200" dirty="0">
                <a:latin typeface="Times New Roman" panose="02020603050405020304" pitchFamily="18" charset="0"/>
                <a:ea typeface="楷体" panose="02010609060101010101" charset="-122"/>
                <a:sym typeface="+mn-ea"/>
              </a:rPr>
              <a:t>Methodology</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2" name="Group 29"/>
          <p:cNvGrpSpPr/>
          <p:nvPr/>
        </p:nvGrpSpPr>
        <p:grpSpPr bwMode="auto">
          <a:xfrm>
            <a:off x="1176295" y="4411518"/>
            <a:ext cx="6584950" cy="790575"/>
            <a:chOff x="0" y="0"/>
            <a:chExt cx="6584950" cy="790575"/>
          </a:xfrm>
        </p:grpSpPr>
        <p:sp>
          <p:nvSpPr>
            <p:cNvPr id="3"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4" name="Group 31"/>
            <p:cNvGrpSpPr/>
            <p:nvPr/>
          </p:nvGrpSpPr>
          <p:grpSpPr bwMode="auto">
            <a:xfrm rot="10800000">
              <a:off x="0" y="0"/>
              <a:ext cx="793750" cy="790575"/>
              <a:chOff x="0" y="0"/>
              <a:chExt cx="1590" cy="1588"/>
            </a:xfrm>
          </p:grpSpPr>
          <p:grpSp>
            <p:nvGrpSpPr>
              <p:cNvPr id="5" name="Group 32"/>
              <p:cNvGrpSpPr/>
              <p:nvPr/>
            </p:nvGrpSpPr>
            <p:grpSpPr bwMode="auto">
              <a:xfrm>
                <a:off x="0" y="0"/>
                <a:ext cx="1590" cy="1588"/>
                <a:chOff x="0" y="0"/>
                <a:chExt cx="1136" cy="1134"/>
              </a:xfrm>
            </p:grpSpPr>
            <p:grpSp>
              <p:nvGrpSpPr>
                <p:cNvPr id="6" name="Group 33"/>
                <p:cNvGrpSpPr/>
                <p:nvPr/>
              </p:nvGrpSpPr>
              <p:grpSpPr bwMode="auto">
                <a:xfrm rot="10800000">
                  <a:off x="-19" y="-14"/>
                  <a:ext cx="1169" cy="1163"/>
                  <a:chOff x="0" y="0"/>
                  <a:chExt cx="816864" cy="810768"/>
                </a:xfrm>
              </p:grpSpPr>
              <p:pic>
                <p:nvPicPr>
                  <p:cNvPr id="7"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9"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10"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11"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12" name="Rectangle 38"/>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4</a:t>
              </a:r>
            </a:p>
          </p:txBody>
        </p:sp>
      </p:grpSp>
      <p:sp>
        <p:nvSpPr>
          <p:cNvPr id="24" name="TextBox 58"/>
          <p:cNvSpPr txBox="1"/>
          <p:nvPr/>
        </p:nvSpPr>
        <p:spPr>
          <a:xfrm>
            <a:off x="1983555" y="4506853"/>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Experiments</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66" name="Group 29">
            <a:extLst>
              <a:ext uri="{FF2B5EF4-FFF2-40B4-BE49-F238E27FC236}">
                <a16:creationId xmlns:a16="http://schemas.microsoft.com/office/drawing/2014/main" id="{59EDA784-ECD4-41A7-B7AE-8B53C3C7D781}"/>
              </a:ext>
            </a:extLst>
          </p:cNvPr>
          <p:cNvGrpSpPr/>
          <p:nvPr/>
        </p:nvGrpSpPr>
        <p:grpSpPr bwMode="auto">
          <a:xfrm>
            <a:off x="1185081" y="5400796"/>
            <a:ext cx="6584950" cy="790575"/>
            <a:chOff x="0" y="0"/>
            <a:chExt cx="6584950" cy="790575"/>
          </a:xfrm>
        </p:grpSpPr>
        <p:sp>
          <p:nvSpPr>
            <p:cNvPr id="67" name="Rectangle 30">
              <a:extLst>
                <a:ext uri="{FF2B5EF4-FFF2-40B4-BE49-F238E27FC236}">
                  <a16:creationId xmlns:a16="http://schemas.microsoft.com/office/drawing/2014/main" id="{78B20380-D9AF-4966-A88A-30E55E77FD2A}"/>
                </a:ext>
              </a:extLst>
            </p:cNvPr>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8" name="Group 31">
              <a:extLst>
                <a:ext uri="{FF2B5EF4-FFF2-40B4-BE49-F238E27FC236}">
                  <a16:creationId xmlns:a16="http://schemas.microsoft.com/office/drawing/2014/main" id="{A52B8F5D-1F7B-4790-9FE4-ECA13A33EFE7}"/>
                </a:ext>
              </a:extLst>
            </p:cNvPr>
            <p:cNvGrpSpPr/>
            <p:nvPr/>
          </p:nvGrpSpPr>
          <p:grpSpPr bwMode="auto">
            <a:xfrm rot="10800000">
              <a:off x="0" y="0"/>
              <a:ext cx="793750" cy="790575"/>
              <a:chOff x="0" y="0"/>
              <a:chExt cx="1590" cy="1588"/>
            </a:xfrm>
          </p:grpSpPr>
          <p:grpSp>
            <p:nvGrpSpPr>
              <p:cNvPr id="70" name="Group 32">
                <a:extLst>
                  <a:ext uri="{FF2B5EF4-FFF2-40B4-BE49-F238E27FC236}">
                    <a16:creationId xmlns:a16="http://schemas.microsoft.com/office/drawing/2014/main" id="{46B325CE-D6CF-4BE0-87B0-4AD5454C0F60}"/>
                  </a:ext>
                </a:extLst>
              </p:cNvPr>
              <p:cNvGrpSpPr/>
              <p:nvPr/>
            </p:nvGrpSpPr>
            <p:grpSpPr bwMode="auto">
              <a:xfrm>
                <a:off x="0" y="0"/>
                <a:ext cx="1590" cy="1588"/>
                <a:chOff x="0" y="0"/>
                <a:chExt cx="1136" cy="1134"/>
              </a:xfrm>
            </p:grpSpPr>
            <p:grpSp>
              <p:nvGrpSpPr>
                <p:cNvPr id="73" name="Group 33">
                  <a:extLst>
                    <a:ext uri="{FF2B5EF4-FFF2-40B4-BE49-F238E27FC236}">
                      <a16:creationId xmlns:a16="http://schemas.microsoft.com/office/drawing/2014/main" id="{9F54276A-6D97-4C73-B11E-09995000DB0C}"/>
                    </a:ext>
                  </a:extLst>
                </p:cNvPr>
                <p:cNvGrpSpPr/>
                <p:nvPr/>
              </p:nvGrpSpPr>
              <p:grpSpPr bwMode="auto">
                <a:xfrm rot="10800000">
                  <a:off x="-19" y="-14"/>
                  <a:ext cx="1169" cy="1163"/>
                  <a:chOff x="0" y="0"/>
                  <a:chExt cx="816864" cy="810768"/>
                </a:xfrm>
              </p:grpSpPr>
              <p:pic>
                <p:nvPicPr>
                  <p:cNvPr id="75" name="Oval 33">
                    <a:extLst>
                      <a:ext uri="{FF2B5EF4-FFF2-40B4-BE49-F238E27FC236}">
                        <a16:creationId xmlns:a16="http://schemas.microsoft.com/office/drawing/2014/main" id="{B678A68B-D35B-4D60-BD6F-32BF9A6E7B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5">
                    <a:extLst>
                      <a:ext uri="{FF2B5EF4-FFF2-40B4-BE49-F238E27FC236}">
                        <a16:creationId xmlns:a16="http://schemas.microsoft.com/office/drawing/2014/main" id="{1EB1AE42-5665-45C4-A1BF-0F5A66F435BA}"/>
                      </a:ext>
                    </a:extLst>
                  </p:cNvPr>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4" name="Oval 34">
                  <a:extLst>
                    <a:ext uri="{FF2B5EF4-FFF2-40B4-BE49-F238E27FC236}">
                      <a16:creationId xmlns:a16="http://schemas.microsoft.com/office/drawing/2014/main" id="{A08382E3-2266-4513-B274-A45AAFD28455}"/>
                    </a:ext>
                  </a:extLst>
                </p:cNvPr>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1" name="未知">
                <a:extLst>
                  <a:ext uri="{FF2B5EF4-FFF2-40B4-BE49-F238E27FC236}">
                    <a16:creationId xmlns:a16="http://schemas.microsoft.com/office/drawing/2014/main" id="{A1B5CBBB-48FE-471F-8D36-4D60B7B25345}"/>
                  </a:ext>
                </a:extLst>
              </p:cNvPr>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72" name="未知">
                <a:extLst>
                  <a:ext uri="{FF2B5EF4-FFF2-40B4-BE49-F238E27FC236}">
                    <a16:creationId xmlns:a16="http://schemas.microsoft.com/office/drawing/2014/main" id="{B626133E-1387-4E2C-B10B-87CB0B832E05}"/>
                  </a:ext>
                </a:extLst>
              </p:cNvPr>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9" name="Rectangle 38">
              <a:extLst>
                <a:ext uri="{FF2B5EF4-FFF2-40B4-BE49-F238E27FC236}">
                  <a16:creationId xmlns:a16="http://schemas.microsoft.com/office/drawing/2014/main" id="{D050918A-71A3-4125-AE52-17AFEB0ECB0F}"/>
                </a:ext>
              </a:extLst>
            </p:cNvPr>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5</a:t>
              </a:r>
            </a:p>
          </p:txBody>
        </p:sp>
      </p:grpSp>
      <p:sp>
        <p:nvSpPr>
          <p:cNvPr id="77" name="TextBox 58">
            <a:extLst>
              <a:ext uri="{FF2B5EF4-FFF2-40B4-BE49-F238E27FC236}">
                <a16:creationId xmlns:a16="http://schemas.microsoft.com/office/drawing/2014/main" id="{DBB709CD-80CE-4124-A915-CF1E8F970E79}"/>
              </a:ext>
            </a:extLst>
          </p:cNvPr>
          <p:cNvSpPr txBox="1"/>
          <p:nvPr/>
        </p:nvSpPr>
        <p:spPr>
          <a:xfrm>
            <a:off x="1992341" y="5496131"/>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solidFill>
                  <a:srgbClr val="C00000"/>
                </a:solidFill>
                <a:latin typeface="Times New Roman" panose="02020603050405020304" pitchFamily="18" charset="0"/>
                <a:ea typeface="楷体" panose="02010609060101010101" charset="-122"/>
                <a:sym typeface="+mn-ea"/>
              </a:rPr>
              <a:t>Conclusion</a:t>
            </a:r>
            <a:endParaRPr lang="en-US" altLang="zh-CN" sz="3200" noProof="0" dirty="0">
              <a:ln>
                <a:noFill/>
              </a:ln>
              <a:solidFill>
                <a:srgbClr val="C00000"/>
              </a:solidFill>
              <a:effectLst/>
              <a:uLnTx/>
              <a:uFillTx/>
              <a:latin typeface="Times New Roman" panose="02020603050405020304" pitchFamily="18" charset="0"/>
              <a:ea typeface="楷体" panose="02010609060101010101" charset="-122"/>
              <a:sym typeface="+mn-ea"/>
            </a:endParaRPr>
          </a:p>
        </p:txBody>
      </p:sp>
      <p:sp>
        <p:nvSpPr>
          <p:cNvPr id="13" name="灯片编号占位符 12">
            <a:extLst>
              <a:ext uri="{FF2B5EF4-FFF2-40B4-BE49-F238E27FC236}">
                <a16:creationId xmlns:a16="http://schemas.microsoft.com/office/drawing/2014/main" id="{561EE132-4B34-46D0-B425-53D0C62F236F}"/>
              </a:ext>
            </a:extLst>
          </p:cNvPr>
          <p:cNvSpPr>
            <a:spLocks noGrp="1"/>
          </p:cNvSpPr>
          <p:nvPr>
            <p:ph type="sldNum" sz="quarter" idx="12"/>
          </p:nvPr>
        </p:nvSpPr>
        <p:spPr/>
        <p:txBody>
          <a:bodyPr/>
          <a:lstStyle/>
          <a:p>
            <a:fld id="{AFB9E909-1E1D-4726-9675-978F608919A4}" type="slidenum">
              <a:rPr lang="zh-CN" altLang="en-US" smtClean="0"/>
              <a:t>23</a:t>
            </a:fld>
            <a:endParaRPr lang="en-US" altLang="zh-CN"/>
          </a:p>
        </p:txBody>
      </p:sp>
    </p:spTree>
    <p:extLst>
      <p:ext uri="{BB962C8B-B14F-4D97-AF65-F5344CB8AC3E}">
        <p14:creationId xmlns:p14="http://schemas.microsoft.com/office/powerpoint/2010/main" val="830104435"/>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24</a:t>
            </a:fld>
            <a:endParaRPr lang="en-US" altLang="zh-CN"/>
          </a:p>
        </p:txBody>
      </p:sp>
      <p:sp>
        <p:nvSpPr>
          <p:cNvPr id="3" name="文本框 2"/>
          <p:cNvSpPr txBox="1"/>
          <p:nvPr/>
        </p:nvSpPr>
        <p:spPr>
          <a:xfrm>
            <a:off x="6876256" y="44624"/>
            <a:ext cx="2232248"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Conclusion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19733969-A8D9-4814-B2FD-812C8E5C86B7}"/>
              </a:ext>
            </a:extLst>
          </p:cNvPr>
          <p:cNvSpPr/>
          <p:nvPr/>
        </p:nvSpPr>
        <p:spPr>
          <a:xfrm>
            <a:off x="323528" y="1023464"/>
            <a:ext cx="8496944" cy="5262979"/>
          </a:xfrm>
          <a:prstGeom prst="rect">
            <a:avLst/>
          </a:prstGeom>
          <a:ln w="3175">
            <a:solidFill>
              <a:schemeClr val="bg1">
                <a:lumMod val="85000"/>
              </a:schemeClr>
            </a:solidFill>
            <a:prstDash val="solid"/>
          </a:ln>
        </p:spPr>
        <p:txBody>
          <a:bodyPr wrap="square">
            <a:spAutoFit/>
          </a:bodyPr>
          <a:lstStyle/>
          <a:p>
            <a:pPr algn="just"/>
            <a:r>
              <a:rPr lang="en-US" altLang="zh-CN" sz="2000" b="1" dirty="0">
                <a:solidFill>
                  <a:schemeClr val="tx2"/>
                </a:solidFill>
                <a:latin typeface="Times New Roman" panose="02020603050405020304" pitchFamily="18" charset="0"/>
                <a:cs typeface="Times New Roman" panose="02020603050405020304" pitchFamily="18" charset="0"/>
              </a:rPr>
              <a:t>Contributions:</a:t>
            </a:r>
          </a:p>
          <a:p>
            <a:pPr marL="457200" indent="-457200" algn="just">
              <a:buAutoNum type="arabicParenBoth"/>
            </a:pPr>
            <a:r>
              <a:rPr lang="en-US" altLang="zh-CN" sz="2000" dirty="0">
                <a:latin typeface="Times New Roman" panose="02020603050405020304" pitchFamily="18" charset="0"/>
                <a:cs typeface="Times New Roman" panose="02020603050405020304" pitchFamily="18" charset="0"/>
              </a:rPr>
              <a:t>Propose a broad class of </a:t>
            </a:r>
            <a:r>
              <a:rPr lang="en-US" altLang="zh-CN" sz="2000" b="1" dirty="0">
                <a:latin typeface="Times New Roman" panose="02020603050405020304" pitchFamily="18" charset="0"/>
                <a:cs typeface="Times New Roman" panose="02020603050405020304" pitchFamily="18" charset="0"/>
              </a:rPr>
              <a:t>momentum based iterative methods </a:t>
            </a:r>
            <a:r>
              <a:rPr lang="en-US" altLang="zh-CN" sz="2000" dirty="0">
                <a:latin typeface="Times New Roman" panose="02020603050405020304" pitchFamily="18" charset="0"/>
                <a:cs typeface="Times New Roman" panose="02020603050405020304" pitchFamily="18" charset="0"/>
              </a:rPr>
              <a:t>to boost adversarial attacks.</a:t>
            </a:r>
          </a:p>
          <a:p>
            <a:pPr lvl="1" algn="just"/>
            <a:r>
              <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rPr>
              <a:t>accumulate gradients of the loss function at each iteration to stabilize optimization and escape from poor local maxima.</a:t>
            </a:r>
          </a:p>
          <a:p>
            <a:pPr marL="457200" indent="-457200" algn="just">
              <a:buAutoNum type="arabicParenBoth"/>
            </a:pPr>
            <a:r>
              <a:rPr lang="en-US" altLang="zh-CN" sz="2000" dirty="0">
                <a:latin typeface="Times New Roman" panose="02020603050405020304" pitchFamily="18" charset="0"/>
                <a:cs typeface="Times New Roman" panose="02020603050405020304" pitchFamily="18" charset="0"/>
              </a:rPr>
              <a:t>Propose to attack </a:t>
            </a:r>
            <a:r>
              <a:rPr lang="en-US" altLang="zh-CN" sz="2000" b="1" dirty="0">
                <a:latin typeface="Times New Roman" panose="02020603050405020304" pitchFamily="18" charset="0"/>
                <a:cs typeface="Times New Roman" panose="02020603050405020304" pitchFamily="18" charset="0"/>
              </a:rPr>
              <a:t>an ensemble of models </a:t>
            </a:r>
            <a:r>
              <a:rPr lang="en-US" altLang="zh-CN" sz="2000" dirty="0">
                <a:latin typeface="Times New Roman" panose="02020603050405020304" pitchFamily="18" charset="0"/>
                <a:cs typeface="Times New Roman" panose="02020603050405020304" pitchFamily="18" charset="0"/>
              </a:rPr>
              <a:t>whose logits are fused together.</a:t>
            </a:r>
          </a:p>
          <a:p>
            <a:pPr lvl="1" algn="just"/>
            <a:r>
              <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rPr>
              <a:t>demonstrates a powerful capability of transferability by preserving a high success rate of attacks.</a:t>
            </a: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lgn="just"/>
            <a:endParaRPr lang="en-US" altLang="zh-CN"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247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935037" y="1700808"/>
            <a:ext cx="72739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b="1" dirty="0">
                <a:solidFill>
                  <a:srgbClr val="B0252A"/>
                </a:solidFill>
                <a:ea typeface="黑体" panose="02010609060101010101" pitchFamily="49" charset="-122"/>
                <a:cs typeface="Arial" panose="020B0604020202020204" pitchFamily="34" charset="0"/>
              </a:rPr>
              <a:t>Thanks</a:t>
            </a:r>
            <a:endParaRPr lang="zh-CN" altLang="en-US" sz="4400" b="1" dirty="0">
              <a:solidFill>
                <a:srgbClr val="B0252A"/>
              </a:solidFill>
              <a:ea typeface="黑体" panose="02010609060101010101" pitchFamily="49" charset="-122"/>
              <a:cs typeface="Arial" panose="020B0604020202020204" pitchFamily="34" charset="0"/>
            </a:endParaRPr>
          </a:p>
        </p:txBody>
      </p:sp>
      <p:grpSp>
        <p:nvGrpSpPr>
          <p:cNvPr id="3" name="组合 2"/>
          <p:cNvGrpSpPr/>
          <p:nvPr/>
        </p:nvGrpSpPr>
        <p:grpSpPr>
          <a:xfrm>
            <a:off x="479329" y="4005064"/>
            <a:ext cx="8185343" cy="1483450"/>
            <a:chOff x="467544" y="4005064"/>
            <a:chExt cx="8185343" cy="148345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09781"/>
              <a:ext cx="2589795" cy="14787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559" y="4005064"/>
              <a:ext cx="2448170" cy="1483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9949" y="4005064"/>
              <a:ext cx="2352938" cy="1483450"/>
            </a:xfrm>
            <a:prstGeom prst="roundRect">
              <a:avLst>
                <a:gd name="adj" fmla="val 5755"/>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灯片编号占位符 1">
            <a:extLst>
              <a:ext uri="{FF2B5EF4-FFF2-40B4-BE49-F238E27FC236}">
                <a16:creationId xmlns:a16="http://schemas.microsoft.com/office/drawing/2014/main" id="{52DBA8A5-1110-4739-BB40-7C1B4C7DBA45}"/>
              </a:ext>
            </a:extLst>
          </p:cNvPr>
          <p:cNvSpPr>
            <a:spLocks noGrp="1"/>
          </p:cNvSpPr>
          <p:nvPr>
            <p:ph type="sldNum" sz="quarter" idx="12"/>
          </p:nvPr>
        </p:nvSpPr>
        <p:spPr/>
        <p:txBody>
          <a:bodyPr/>
          <a:lstStyle/>
          <a:p>
            <a:fld id="{E5190028-3255-4271-BAA0-8BC7E691A70B}" type="slidenum">
              <a:rPr lang="en-US" altLang="zh-CN" smtClean="0"/>
              <a:t>25</a:t>
            </a:fld>
            <a:endParaRPr lang="en-US" altLang="zh-CN"/>
          </a:p>
        </p:txBody>
      </p:sp>
    </p:spTree>
  </p:cSld>
  <p:clrMapOvr>
    <a:masterClrMapping/>
  </p:clrMapOvr>
  <p:transition advTm="175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26</a:t>
            </a:fld>
            <a:endParaRPr lang="en-US" altLang="zh-CN"/>
          </a:p>
        </p:txBody>
      </p:sp>
      <p:sp>
        <p:nvSpPr>
          <p:cNvPr id="3" name="文本框 2"/>
          <p:cNvSpPr txBox="1"/>
          <p:nvPr/>
        </p:nvSpPr>
        <p:spPr>
          <a:xfrm>
            <a:off x="6876256" y="44624"/>
            <a:ext cx="2232248"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Conclusion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19733969-A8D9-4814-B2FD-812C8E5C86B7}"/>
              </a:ext>
            </a:extLst>
          </p:cNvPr>
          <p:cNvSpPr/>
          <p:nvPr/>
        </p:nvSpPr>
        <p:spPr>
          <a:xfrm>
            <a:off x="323528" y="1023464"/>
            <a:ext cx="8496944" cy="5513689"/>
          </a:xfrm>
          <a:prstGeom prst="rect">
            <a:avLst/>
          </a:prstGeom>
          <a:ln w="3175">
            <a:solidFill>
              <a:schemeClr val="bg1">
                <a:lumMod val="85000"/>
              </a:schemeClr>
            </a:solidFill>
            <a:prstDash val="solid"/>
          </a:ln>
        </p:spPr>
        <p:txBody>
          <a:bodyPr wrap="square">
            <a:spAutoFit/>
          </a:bodyPr>
          <a:lstStyle/>
          <a:p>
            <a:pPr algn="just">
              <a:lnSpc>
                <a:spcPts val="2500"/>
              </a:lnSpc>
            </a:pPr>
            <a:r>
              <a:rPr lang="en-US" altLang="zh-CN" sz="2000" b="1" dirty="0">
                <a:solidFill>
                  <a:schemeClr val="tx2"/>
                </a:solidFill>
                <a:latin typeface="Times New Roman" panose="02020603050405020304" pitchFamily="18" charset="0"/>
                <a:ea typeface="仿宋" panose="02010609060101010101" pitchFamily="49" charset="-122"/>
                <a:cs typeface="Times New Roman" panose="02020603050405020304" pitchFamily="18" charset="0"/>
              </a:rPr>
              <a:t>My Question:</a:t>
            </a: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基于迭代和基于最优化的攻击方法一般迁移性差，导致黑河攻击困难？</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为什么基于单步梯度的攻击方法迁移性好，但白盒攻击率低？</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一个</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data point</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的决策边界是什么？</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对抗样本的</a:t>
            </a:r>
            <a:r>
              <a:rPr lang="en-US" altLang="zh-CN" sz="1600" dirty="0" err="1">
                <a:latin typeface="Times New Roman" panose="02020603050405020304" pitchFamily="18" charset="0"/>
                <a:ea typeface="仿宋" panose="02010609060101010101" pitchFamily="49" charset="-122"/>
                <a:cs typeface="Times New Roman" panose="02020603050405020304" pitchFamily="18" charset="0"/>
              </a:rPr>
              <a:t>Pertubation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是不是在梯度方向上进行迭代蔓延，以致最后分类错误？</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生成对抗样本的目标是否为让对抗样本中的扰动以最大概率在分类模型的损失函数梯度上扩大？</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Momentum</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算法据说梯度更新更稳定，怎样衡量梯度更新的稳定性？</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本文作者为什么用余弦相似度来观察梯度方向的变化，与稳定性比较有关吗？</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为什么积累梯度方向上的速度矢量能加速梯度下降？</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梯度下降的快与避开局部极值有什么关系？</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本文作者采用</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momentum</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算法累计梯度方向的速度矢量以</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escape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一些例外的不相似的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decision boundaries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（很难转移到别的模型上）。为什么是</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escape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而不是尝试转移这些不相似的</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decision boundaries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模型</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A</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被</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An</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ensemble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of models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生成的对抗样本攻击，成为一个“受过</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ensemble</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训练”的模型，表示为</a:t>
            </a:r>
            <a:r>
              <a:rPr lang="en-US" altLang="zh-CN" sz="1600" dirty="0" err="1">
                <a:latin typeface="Times New Roman" panose="02020603050405020304" pitchFamily="18" charset="0"/>
                <a:ea typeface="仿宋" panose="02010609060101010101" pitchFamily="49" charset="-122"/>
                <a:cs typeface="Times New Roman" panose="02020603050405020304" pitchFamily="18" charset="0"/>
              </a:rPr>
              <a:t>Aens</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a:p>
            <a:pPr marL="342900" indent="-342900" algn="just">
              <a:lnSpc>
                <a:spcPts val="2500"/>
              </a:lnSpc>
              <a:buFont typeface="Wingdings" panose="05000000000000000000" pitchFamily="2" charset="2"/>
              <a:buChar char="p"/>
            </a:pP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FGSM</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为什么要满足高维空间的无穷范数或</a:t>
            </a:r>
            <a:r>
              <a:rPr lang="en-US" altLang="zh-CN" sz="160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仿宋" panose="02010609060101010101" pitchFamily="49" charset="-122"/>
                <a:cs typeface="Times New Roman" panose="02020603050405020304" pitchFamily="18" charset="0"/>
              </a:rPr>
              <a:t>范数距离约束？</a:t>
            </a:r>
            <a:endParaRPr lang="en-US" altLang="zh-CN" sz="160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5829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27</a:t>
            </a:fld>
            <a:endParaRPr lang="en-US" altLang="zh-CN"/>
          </a:p>
        </p:txBody>
      </p:sp>
      <p:sp>
        <p:nvSpPr>
          <p:cNvPr id="3" name="文本框 2"/>
          <p:cNvSpPr txBox="1"/>
          <p:nvPr/>
        </p:nvSpPr>
        <p:spPr>
          <a:xfrm>
            <a:off x="6876256" y="44624"/>
            <a:ext cx="2232248"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Conclusion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19733969-A8D9-4814-B2FD-812C8E5C86B7}"/>
              </a:ext>
            </a:extLst>
          </p:cNvPr>
          <p:cNvSpPr/>
          <p:nvPr/>
        </p:nvSpPr>
        <p:spPr>
          <a:xfrm>
            <a:off x="323528" y="1023464"/>
            <a:ext cx="8496944" cy="1660776"/>
          </a:xfrm>
          <a:prstGeom prst="rect">
            <a:avLst/>
          </a:prstGeom>
          <a:ln w="3175">
            <a:solidFill>
              <a:schemeClr val="bg1">
                <a:lumMod val="85000"/>
              </a:schemeClr>
            </a:solidFill>
            <a:prstDash val="solid"/>
          </a:ln>
        </p:spPr>
        <p:txBody>
          <a:bodyPr wrap="square">
            <a:spAutoFit/>
          </a:bodyPr>
          <a:lstStyle/>
          <a:p>
            <a:pPr lvl="0" algn="just">
              <a:lnSpc>
                <a:spcPts val="2500"/>
              </a:lnSpc>
            </a:pPr>
            <a:r>
              <a:rPr lang="en-US" altLang="zh-CN" sz="2000" b="1" dirty="0">
                <a:solidFill>
                  <a:srgbClr val="1F497D"/>
                </a:solidFill>
                <a:latin typeface="Times New Roman" panose="02020603050405020304" pitchFamily="18" charset="0"/>
                <a:cs typeface="Times New Roman" panose="02020603050405020304" pitchFamily="18" charset="0"/>
              </a:rPr>
              <a:t>Inspiration:</a:t>
            </a:r>
            <a:endParaRPr lang="en-US" altLang="zh-CN" sz="1600" dirty="0">
              <a:solidFill>
                <a:prstClr val="black">
                  <a:lumMod val="50000"/>
                  <a:lumOff val="50000"/>
                </a:prstClr>
              </a:solidFill>
              <a:latin typeface="Times New Roman" panose="02020603050405020304" pitchFamily="18" charset="0"/>
              <a:cs typeface="Times New Roman" panose="02020603050405020304" pitchFamily="18" charset="0"/>
            </a:endParaRPr>
          </a:p>
          <a:p>
            <a:pPr marL="285750" lvl="0" indent="-285750" algn="just">
              <a:lnSpc>
                <a:spcPts val="2500"/>
              </a:lnSpc>
              <a:buFont typeface="Wingdings" panose="05000000000000000000" pitchFamily="2" charset="2"/>
              <a:buChar char="l"/>
            </a:pPr>
            <a:r>
              <a:rPr lang="zh-CN" altLang="en-US" sz="1600" dirty="0">
                <a:solidFill>
                  <a:prstClr val="black"/>
                </a:solidFill>
                <a:latin typeface="Times New Roman" panose="02020603050405020304" pitchFamily="18" charset="0"/>
                <a:cs typeface="Times New Roman" panose="02020603050405020304" pitchFamily="18" charset="0"/>
              </a:rPr>
              <a:t>如何改善对抗样本迁移性？</a:t>
            </a:r>
            <a:endParaRPr lang="en-US" altLang="zh-CN" sz="1600" dirty="0">
              <a:solidFill>
                <a:prstClr val="black"/>
              </a:solidFill>
              <a:latin typeface="Times New Roman" panose="02020603050405020304" pitchFamily="18" charset="0"/>
              <a:cs typeface="Times New Roman" panose="02020603050405020304" pitchFamily="18" charset="0"/>
            </a:endParaRPr>
          </a:p>
          <a:p>
            <a:pPr marL="285750" lvl="0" indent="-285750" algn="just">
              <a:lnSpc>
                <a:spcPts val="2500"/>
              </a:lnSpc>
              <a:buFont typeface="Wingdings" panose="05000000000000000000" pitchFamily="2" charset="2"/>
              <a:buChar char="l"/>
            </a:pPr>
            <a:r>
              <a:rPr lang="zh-CN" altLang="en-US" sz="1600" dirty="0">
                <a:solidFill>
                  <a:prstClr val="black"/>
                </a:solidFill>
                <a:latin typeface="Times New Roman" panose="02020603050405020304" pitchFamily="18" charset="0"/>
                <a:cs typeface="Times New Roman" panose="02020603050405020304" pitchFamily="18" charset="0"/>
              </a:rPr>
              <a:t>剖析对抗样本能够迁移的成因，才能进一步放大或者强化迁移性。</a:t>
            </a:r>
            <a:endParaRPr lang="en-US" altLang="zh-CN" sz="1600" dirty="0">
              <a:solidFill>
                <a:prstClr val="black"/>
              </a:solidFill>
              <a:latin typeface="Times New Roman" panose="02020603050405020304" pitchFamily="18" charset="0"/>
              <a:cs typeface="Times New Roman" panose="02020603050405020304" pitchFamily="18" charset="0"/>
            </a:endParaRPr>
          </a:p>
          <a:p>
            <a:pPr marL="285750" lvl="0" indent="-285750" algn="just">
              <a:lnSpc>
                <a:spcPts val="2500"/>
              </a:lnSpc>
              <a:buFont typeface="Wingdings" panose="05000000000000000000" pitchFamily="2" charset="2"/>
              <a:buChar char="l"/>
            </a:pPr>
            <a:r>
              <a:rPr lang="zh-CN" altLang="en-US" sz="1600" dirty="0">
                <a:solidFill>
                  <a:prstClr val="black"/>
                </a:solidFill>
                <a:latin typeface="Times New Roman" panose="02020603050405020304" pitchFamily="18" charset="0"/>
                <a:cs typeface="Times New Roman" panose="02020603050405020304" pitchFamily="18" charset="0"/>
              </a:rPr>
              <a:t>从分析对抗样本</a:t>
            </a:r>
            <a:r>
              <a:rPr lang="en-US" altLang="zh-CN" sz="1600" dirty="0">
                <a:solidFill>
                  <a:prstClr val="black"/>
                </a:solidFill>
                <a:latin typeface="Times New Roman" panose="02020603050405020304" pitchFamily="18" charset="0"/>
                <a:cs typeface="Times New Roman" panose="02020603050405020304" pitchFamily="18" charset="0"/>
              </a:rPr>
              <a:t>transferability</a:t>
            </a:r>
            <a:r>
              <a:rPr lang="zh-CN" altLang="en-US" sz="1600" dirty="0">
                <a:solidFill>
                  <a:prstClr val="black"/>
                </a:solidFill>
                <a:latin typeface="Times New Roman" panose="02020603050405020304" pitchFamily="18" charset="0"/>
                <a:cs typeface="Times New Roman" panose="02020603050405020304" pitchFamily="18" charset="0"/>
              </a:rPr>
              <a:t>的成因入手，改善白盒攻击成功率和迁移性之间的</a:t>
            </a:r>
            <a:r>
              <a:rPr lang="en-US" altLang="zh-CN" sz="1600" dirty="0">
                <a:solidFill>
                  <a:prstClr val="black"/>
                </a:solidFill>
                <a:latin typeface="Times New Roman" panose="02020603050405020304" pitchFamily="18" charset="0"/>
                <a:cs typeface="Times New Roman" panose="02020603050405020304" pitchFamily="18" charset="0"/>
              </a:rPr>
              <a:t>trade-off</a:t>
            </a:r>
            <a:r>
              <a:rPr lang="zh-CN" altLang="en-US" sz="1600" dirty="0">
                <a:solidFill>
                  <a:prstClr val="black"/>
                </a:solidFill>
                <a:latin typeface="Times New Roman" panose="02020603050405020304" pitchFamily="18" charset="0"/>
                <a:cs typeface="Times New Roman" panose="02020603050405020304" pitchFamily="18" charset="0"/>
              </a:rPr>
              <a:t>问题。</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180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28</a:t>
            </a:fld>
            <a:endParaRPr lang="en-US" altLang="zh-CN"/>
          </a:p>
        </p:txBody>
      </p:sp>
      <p:sp>
        <p:nvSpPr>
          <p:cNvPr id="3" name="文本框 2"/>
          <p:cNvSpPr txBox="1"/>
          <p:nvPr/>
        </p:nvSpPr>
        <p:spPr>
          <a:xfrm>
            <a:off x="6876256" y="44624"/>
            <a:ext cx="2232248"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Conclusion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19733969-A8D9-4814-B2FD-812C8E5C86B7}"/>
              </a:ext>
            </a:extLst>
          </p:cNvPr>
          <p:cNvSpPr/>
          <p:nvPr/>
        </p:nvSpPr>
        <p:spPr>
          <a:xfrm>
            <a:off x="323528" y="1023464"/>
            <a:ext cx="8496944" cy="5704318"/>
          </a:xfrm>
          <a:prstGeom prst="rect">
            <a:avLst/>
          </a:prstGeom>
          <a:ln w="3175">
            <a:solidFill>
              <a:schemeClr val="bg1">
                <a:lumMod val="85000"/>
              </a:schemeClr>
            </a:solidFill>
            <a:prstDash val="solid"/>
          </a:ln>
        </p:spPr>
        <p:txBody>
          <a:bodyPr wrap="square">
            <a:spAutoFit/>
          </a:bodyPr>
          <a:lstStyle/>
          <a:p>
            <a:pPr algn="just">
              <a:lnSpc>
                <a:spcPts val="2200"/>
              </a:lnSpc>
            </a:pPr>
            <a:r>
              <a:rPr lang="en-US" altLang="zh-CN" sz="2000" b="1" dirty="0">
                <a:solidFill>
                  <a:schemeClr val="tx2"/>
                </a:solidFill>
                <a:latin typeface="Times New Roman" panose="02020603050405020304" pitchFamily="18" charset="0"/>
                <a:ea typeface="仿宋" panose="02010609060101010101" pitchFamily="49" charset="-122"/>
                <a:cs typeface="Times New Roman" panose="02020603050405020304" pitchFamily="18" charset="0"/>
              </a:rPr>
              <a:t>Conclusion</a:t>
            </a:r>
            <a:r>
              <a:rPr lang="zh-CN" altLang="en-US" sz="2000" b="1" dirty="0">
                <a:solidFill>
                  <a:schemeClr val="tx2"/>
                </a:solidFill>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000" b="1" dirty="0">
              <a:solidFill>
                <a:schemeClr val="tx2"/>
              </a:solidFill>
              <a:latin typeface="Times New Roman" panose="02020603050405020304" pitchFamily="18" charset="0"/>
              <a:ea typeface="仿宋" panose="02010609060101010101" pitchFamily="49" charset="-122"/>
              <a:cs typeface="Times New Roman" panose="02020603050405020304" pitchFamily="18" charset="0"/>
            </a:endParaRPr>
          </a:p>
          <a:p>
            <a:pPr algn="just">
              <a:lnSpc>
                <a:spcPts val="2200"/>
              </a:lnSpc>
            </a:pPr>
            <a:r>
              <a:rPr lang="zh-CN" altLang="en-US" sz="1400" dirty="0">
                <a:latin typeface="Times New Roman" panose="02020603050405020304" pitchFamily="18" charset="0"/>
                <a:ea typeface="仿宋" panose="02010609060101010101" pitchFamily="49" charset="-122"/>
              </a:rPr>
              <a:t>一、话题讨论：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0</a:t>
            </a: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non-targeted attack</a:t>
            </a:r>
            <a:r>
              <a:rPr lang="zh-CN" altLang="en-US" sz="1400" dirty="0">
                <a:latin typeface="Times New Roman" panose="02020603050405020304" pitchFamily="18" charset="0"/>
                <a:ea typeface="仿宋" panose="02010609060101010101" pitchFamily="49" charset="-122"/>
              </a:rPr>
              <a:t>的</a:t>
            </a:r>
            <a:r>
              <a:rPr lang="en-US" altLang="zh-CN" sz="1400" dirty="0">
                <a:latin typeface="Times New Roman" panose="02020603050405020304" pitchFamily="18" charset="0"/>
                <a:ea typeface="仿宋" panose="02010609060101010101" pitchFamily="49" charset="-122"/>
              </a:rPr>
              <a:t>x*</a:t>
            </a:r>
            <a:r>
              <a:rPr lang="zh-CN" altLang="en-US" sz="1400" dirty="0">
                <a:latin typeface="Times New Roman" panose="02020603050405020304" pitchFamily="18" charset="0"/>
                <a:ea typeface="仿宋" panose="02010609060101010101" pitchFamily="49" charset="-122"/>
              </a:rPr>
              <a:t>拥有</a:t>
            </a:r>
            <a:r>
              <a:rPr lang="en-US" altLang="zh-CN" sz="1400" dirty="0">
                <a:latin typeface="Times New Roman" panose="02020603050405020304" pitchFamily="18" charset="0"/>
                <a:ea typeface="仿宋" panose="02010609060101010101" pitchFamily="49" charset="-122"/>
              </a:rPr>
              <a:t>ground-truth label y</a:t>
            </a:r>
            <a:r>
              <a:rPr lang="zh-CN" altLang="en-US" sz="1400" dirty="0">
                <a:latin typeface="Times New Roman" panose="02020603050405020304" pitchFamily="18" charset="0"/>
                <a:ea typeface="仿宋" panose="02010609060101010101" pitchFamily="49" charset="-122"/>
              </a:rPr>
              <a:t>，但</a:t>
            </a:r>
            <a:r>
              <a:rPr lang="en-US" altLang="zh-CN" sz="1400" dirty="0">
                <a:latin typeface="Times New Roman" panose="02020603050405020304" pitchFamily="18" charset="0"/>
                <a:ea typeface="仿宋" panose="02010609060101010101" pitchFamily="49" charset="-122"/>
              </a:rPr>
              <a:t>f(x*)</a:t>
            </a:r>
            <a:r>
              <a:rPr lang="zh-CN" altLang="en-US" sz="1400" dirty="0">
                <a:latin typeface="Times New Roman" panose="02020603050405020304" pitchFamily="18" charset="0"/>
                <a:ea typeface="仿宋" panose="02010609060101010101" pitchFamily="49" charset="-122"/>
              </a:rPr>
              <a:t>不等于</a:t>
            </a:r>
            <a:r>
              <a:rPr lang="en-US" altLang="zh-CN" sz="1400" dirty="0">
                <a:latin typeface="Times New Roman" panose="02020603050405020304" pitchFamily="18" charset="0"/>
                <a:ea typeface="仿宋" panose="02010609060101010101" pitchFamily="49" charset="-122"/>
              </a:rPr>
              <a:t>y</a:t>
            </a: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targeted attack</a:t>
            </a:r>
            <a:r>
              <a:rPr lang="zh-CN" altLang="en-US" sz="1400" dirty="0">
                <a:latin typeface="Times New Roman" panose="02020603050405020304" pitchFamily="18" charset="0"/>
                <a:ea typeface="仿宋" panose="02010609060101010101" pitchFamily="49" charset="-122"/>
              </a:rPr>
              <a:t>的</a:t>
            </a:r>
            <a:r>
              <a:rPr lang="en-US" altLang="zh-CN" sz="1400" dirty="0">
                <a:latin typeface="Times New Roman" panose="02020603050405020304" pitchFamily="18" charset="0"/>
                <a:ea typeface="仿宋" panose="02010609060101010101" pitchFamily="49" charset="-122"/>
              </a:rPr>
              <a:t>x*</a:t>
            </a:r>
            <a:r>
              <a:rPr lang="zh-CN" altLang="en-US" sz="1400" dirty="0">
                <a:latin typeface="Times New Roman" panose="02020603050405020304" pitchFamily="18" charset="0"/>
                <a:ea typeface="仿宋" panose="02010609060101010101" pitchFamily="49" charset="-122"/>
              </a:rPr>
              <a:t>有一个</a:t>
            </a:r>
            <a:r>
              <a:rPr lang="en-US" altLang="zh-CN" sz="1400" dirty="0">
                <a:latin typeface="Times New Roman" panose="02020603050405020304" pitchFamily="18" charset="0"/>
                <a:ea typeface="仿宋" panose="02010609060101010101" pitchFamily="49" charset="-122"/>
              </a:rPr>
              <a:t>targeted label y*</a:t>
            </a: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f(x*)</a:t>
            </a:r>
            <a:r>
              <a:rPr lang="zh-CN" altLang="en-US" sz="1400" dirty="0">
                <a:latin typeface="Times New Roman" panose="02020603050405020304" pitchFamily="18" charset="0"/>
                <a:ea typeface="仿宋" panose="02010609060101010101" pitchFamily="49" charset="-122"/>
              </a:rPr>
              <a:t>等于</a:t>
            </a:r>
            <a:r>
              <a:rPr lang="en-US" altLang="zh-CN" sz="1400" dirty="0">
                <a:latin typeface="Times New Roman" panose="02020603050405020304" pitchFamily="18" charset="0"/>
                <a:ea typeface="仿宋" panose="02010609060101010101" pitchFamily="49" charset="-122"/>
              </a:rPr>
              <a:t>y*</a:t>
            </a:r>
            <a:r>
              <a:rPr lang="zh-CN" altLang="en-US" sz="1400" dirty="0">
                <a:latin typeface="Times New Roman" panose="02020603050405020304" pitchFamily="18" charset="0"/>
                <a:ea typeface="仿宋" panose="02010609060101010101" pitchFamily="49" charset="-122"/>
              </a:rPr>
              <a:t>。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1</a:t>
            </a: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momentum</a:t>
            </a:r>
            <a:r>
              <a:rPr lang="zh-CN" altLang="en-US" sz="1400" dirty="0">
                <a:latin typeface="Times New Roman" panose="02020603050405020304" pitchFamily="18" charset="0"/>
                <a:ea typeface="仿宋" panose="02010609060101010101" pitchFamily="49" charset="-122"/>
              </a:rPr>
              <a:t>算法的梯度在迭代过程中不断增加，避免了局部极大值处梯度为</a:t>
            </a:r>
            <a:r>
              <a:rPr lang="en-US" altLang="zh-CN" sz="1400" dirty="0">
                <a:latin typeface="Times New Roman" panose="02020603050405020304" pitchFamily="18" charset="0"/>
                <a:ea typeface="仿宋" panose="02010609060101010101" pitchFamily="49" charset="-122"/>
              </a:rPr>
              <a:t>0</a:t>
            </a:r>
            <a:r>
              <a:rPr lang="zh-CN" altLang="en-US" sz="1400" dirty="0">
                <a:latin typeface="Times New Roman" panose="02020603050405020304" pitchFamily="18" charset="0"/>
                <a:ea typeface="仿宋" panose="02010609060101010101" pitchFamily="49" charset="-122"/>
              </a:rPr>
              <a:t>时搜索终止。但欠缺往后继续搜索几步作为检验梯度是否有再反向的可能。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2</a:t>
            </a: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FGSM</a:t>
            </a:r>
            <a:r>
              <a:rPr lang="zh-CN" altLang="en-US" sz="1400" dirty="0">
                <a:latin typeface="Times New Roman" panose="02020603050405020304" pitchFamily="18" charset="0"/>
                <a:ea typeface="仿宋" panose="02010609060101010101" pitchFamily="49" charset="-122"/>
              </a:rPr>
              <a:t>作为</a:t>
            </a:r>
            <a:r>
              <a:rPr lang="en-US" altLang="zh-CN" sz="1400" dirty="0">
                <a:latin typeface="Times New Roman" panose="02020603050405020304" pitchFamily="18" charset="0"/>
                <a:ea typeface="仿宋" panose="02010609060101010101" pitchFamily="49" charset="-122"/>
              </a:rPr>
              <a:t>non-targeted attack</a:t>
            </a:r>
            <a:r>
              <a:rPr lang="zh-CN" altLang="en-US" sz="1400" dirty="0">
                <a:latin typeface="Times New Roman" panose="02020603050405020304" pitchFamily="18" charset="0"/>
                <a:ea typeface="仿宋" panose="02010609060101010101" pitchFamily="49" charset="-122"/>
              </a:rPr>
              <a:t>时，抽象为有约束的</a:t>
            </a:r>
            <a:r>
              <a:rPr lang="en-US" altLang="zh-CN" sz="1400" dirty="0">
                <a:latin typeface="Times New Roman" panose="02020603050405020304" pitchFamily="18" charset="0"/>
                <a:ea typeface="仿宋" panose="02010609060101010101" pitchFamily="49" charset="-122"/>
              </a:rPr>
              <a:t>max</a:t>
            </a:r>
            <a:r>
              <a:rPr lang="zh-CN" altLang="en-US" sz="1400" dirty="0">
                <a:latin typeface="Times New Roman" panose="02020603050405020304" pitchFamily="18" charset="0"/>
                <a:ea typeface="仿宋" panose="02010609060101010101" pitchFamily="49" charset="-122"/>
              </a:rPr>
              <a:t>最优化问题，加扰动；作为</a:t>
            </a:r>
            <a:r>
              <a:rPr lang="en-US" altLang="zh-CN" sz="1400" dirty="0">
                <a:latin typeface="Times New Roman" panose="02020603050405020304" pitchFamily="18" charset="0"/>
                <a:ea typeface="仿宋" panose="02010609060101010101" pitchFamily="49" charset="-122"/>
              </a:rPr>
              <a:t>targeted attack</a:t>
            </a:r>
            <a:r>
              <a:rPr lang="zh-CN" altLang="en-US" sz="1400" dirty="0">
                <a:latin typeface="Times New Roman" panose="02020603050405020304" pitchFamily="18" charset="0"/>
                <a:ea typeface="仿宋" panose="02010609060101010101" pitchFamily="49" charset="-122"/>
              </a:rPr>
              <a:t>时，抽象为有约束的</a:t>
            </a:r>
            <a:r>
              <a:rPr lang="en-US" altLang="zh-CN" sz="1400" dirty="0">
                <a:latin typeface="Times New Roman" panose="02020603050405020304" pitchFamily="18" charset="0"/>
                <a:ea typeface="仿宋" panose="02010609060101010101" pitchFamily="49" charset="-122"/>
              </a:rPr>
              <a:t>min</a:t>
            </a:r>
            <a:r>
              <a:rPr lang="zh-CN" altLang="en-US" sz="1400" dirty="0">
                <a:latin typeface="Times New Roman" panose="02020603050405020304" pitchFamily="18" charset="0"/>
                <a:ea typeface="仿宋" panose="02010609060101010101" pitchFamily="49" charset="-122"/>
              </a:rPr>
              <a:t>最优化问题，减扰动。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3</a:t>
            </a:r>
            <a:r>
              <a:rPr lang="zh-CN" altLang="en-US" sz="1400" dirty="0">
                <a:latin typeface="Times New Roman" panose="02020603050405020304" pitchFamily="18" charset="0"/>
                <a:ea typeface="仿宋" panose="02010609060101010101" pitchFamily="49" charset="-122"/>
              </a:rPr>
              <a:t>）基于各模型的</a:t>
            </a:r>
            <a:r>
              <a:rPr lang="en-US" altLang="zh-CN" sz="1400" dirty="0">
                <a:latin typeface="Times New Roman" panose="02020603050405020304" pitchFamily="18" charset="0"/>
                <a:ea typeface="仿宋" panose="02010609060101010101" pitchFamily="49" charset="-122"/>
              </a:rPr>
              <a:t>logit</a:t>
            </a:r>
            <a:r>
              <a:rPr lang="zh-CN" altLang="en-US" sz="1400" dirty="0">
                <a:latin typeface="Times New Roman" panose="02020603050405020304" pitchFamily="18" charset="0"/>
                <a:ea typeface="仿宋" panose="02010609060101010101" pitchFamily="49" charset="-122"/>
              </a:rPr>
              <a:t>值进行</a:t>
            </a:r>
            <a:r>
              <a:rPr lang="en-US" altLang="zh-CN" sz="1400" dirty="0">
                <a:latin typeface="Times New Roman" panose="02020603050405020304" pitchFamily="18" charset="0"/>
                <a:ea typeface="仿宋" panose="02010609060101010101" pitchFamily="49" charset="-122"/>
              </a:rPr>
              <a:t>ensemble</a:t>
            </a:r>
            <a:r>
              <a:rPr lang="zh-CN" altLang="en-US" sz="1400" dirty="0">
                <a:latin typeface="Times New Roman" panose="02020603050405020304" pitchFamily="18" charset="0"/>
                <a:ea typeface="仿宋" panose="02010609060101010101" pitchFamily="49" charset="-122"/>
              </a:rPr>
              <a:t>混合时，计算</a:t>
            </a:r>
            <a:r>
              <a:rPr lang="en-US" altLang="zh-CN" sz="1400" dirty="0">
                <a:latin typeface="Times New Roman" panose="02020603050405020304" pitchFamily="18" charset="0"/>
                <a:ea typeface="仿宋" panose="02010609060101010101" pitchFamily="49" charset="-122"/>
              </a:rPr>
              <a:t>one-hot</a:t>
            </a:r>
            <a:r>
              <a:rPr lang="zh-CN" altLang="en-US" sz="1400" dirty="0">
                <a:latin typeface="Times New Roman" panose="02020603050405020304" pitchFamily="18" charset="0"/>
                <a:ea typeface="仿宋" panose="02010609060101010101" pitchFamily="49" charset="-122"/>
              </a:rPr>
              <a:t>编码与</a:t>
            </a:r>
            <a:r>
              <a:rPr lang="en-US" altLang="zh-CN" sz="1400" dirty="0" err="1">
                <a:latin typeface="Times New Roman" panose="02020603050405020304" pitchFamily="18" charset="0"/>
                <a:ea typeface="仿宋" panose="02010609060101010101" pitchFamily="49" charset="-122"/>
              </a:rPr>
              <a:t>softmax</a:t>
            </a:r>
            <a:r>
              <a:rPr lang="zh-CN" altLang="en-US" sz="1400" dirty="0">
                <a:latin typeface="Times New Roman" panose="02020603050405020304" pitchFamily="18" charset="0"/>
                <a:ea typeface="仿宋" panose="02010609060101010101" pitchFamily="49" charset="-122"/>
              </a:rPr>
              <a:t>输出的交叉熵，</a:t>
            </a:r>
            <a:r>
              <a:rPr lang="en-US" altLang="zh-CN" sz="1400" dirty="0">
                <a:latin typeface="Times New Roman" panose="02020603050405020304" pitchFamily="18" charset="0"/>
                <a:ea typeface="仿宋" panose="02010609060101010101" pitchFamily="49" charset="-122"/>
              </a:rPr>
              <a:t>one-hot</a:t>
            </a:r>
            <a:r>
              <a:rPr lang="zh-CN" altLang="en-US" sz="1400" dirty="0">
                <a:latin typeface="Times New Roman" panose="02020603050405020304" pitchFamily="18" charset="0"/>
                <a:ea typeface="仿宋" panose="02010609060101010101" pitchFamily="49" charset="-122"/>
              </a:rPr>
              <a:t>编码向量充当交叉熵计算公式中的真值，</a:t>
            </a:r>
            <a:r>
              <a:rPr lang="en-US" altLang="zh-CN" sz="1400" dirty="0" err="1">
                <a:latin typeface="Times New Roman" panose="02020603050405020304" pitchFamily="18" charset="0"/>
                <a:ea typeface="仿宋" panose="02010609060101010101" pitchFamily="49" charset="-122"/>
              </a:rPr>
              <a:t>softmax</a:t>
            </a:r>
            <a:r>
              <a:rPr lang="zh-CN" altLang="en-US" sz="1400" dirty="0">
                <a:latin typeface="Times New Roman" panose="02020603050405020304" pitchFamily="18" charset="0"/>
                <a:ea typeface="仿宋" panose="02010609060101010101" pitchFamily="49" charset="-122"/>
              </a:rPr>
              <a:t>输出的概率向量充当交叉熵计算公式中的估计值。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4</a:t>
            </a:r>
            <a:r>
              <a:rPr lang="zh-CN" altLang="en-US" sz="1400" dirty="0">
                <a:latin typeface="Times New Roman" panose="02020603050405020304" pitchFamily="18" charset="0"/>
                <a:ea typeface="仿宋" panose="02010609060101010101" pitchFamily="49" charset="-122"/>
              </a:rPr>
              <a:t>）对抗样本的迁移性和数据点的决策边界有关，讲原始样本在损失函数梯度方向上移动极小的一段距离（分为预测</a:t>
            </a:r>
            <a:r>
              <a:rPr lang="en-US" altLang="zh-CN" sz="1400" dirty="0">
                <a:latin typeface="Times New Roman" panose="02020603050405020304" pitchFamily="18" charset="0"/>
                <a:ea typeface="仿宋" panose="02010609060101010101" pitchFamily="49" charset="-122"/>
              </a:rPr>
              <a:t>label</a:t>
            </a:r>
            <a:r>
              <a:rPr lang="zh-CN" altLang="en-US" sz="1400" dirty="0">
                <a:latin typeface="Times New Roman" panose="02020603050405020304" pitchFamily="18" charset="0"/>
                <a:ea typeface="仿宋" panose="02010609060101010101" pitchFamily="49" charset="-122"/>
              </a:rPr>
              <a:t>变或不变），使之穿透原来所属分类的决策边界，进入到另一个分类的决策边界。</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二、遗留问题：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0</a:t>
            </a:r>
            <a:r>
              <a:rPr lang="zh-CN" altLang="en-US" sz="1400" dirty="0">
                <a:latin typeface="Times New Roman" panose="02020603050405020304" pitchFamily="18" charset="0"/>
                <a:ea typeface="仿宋" panose="02010609060101010101" pitchFamily="49" charset="-122"/>
              </a:rPr>
              <a:t>）神经网络的</a:t>
            </a:r>
            <a:r>
              <a:rPr lang="en-US" altLang="zh-CN" sz="1400" dirty="0">
                <a:latin typeface="Times New Roman" panose="02020603050405020304" pitchFamily="18" charset="0"/>
                <a:ea typeface="仿宋" panose="02010609060101010101" pitchFamily="49" charset="-122"/>
              </a:rPr>
              <a:t>logits</a:t>
            </a:r>
            <a:r>
              <a:rPr lang="zh-CN" altLang="en-US" sz="1400" dirty="0">
                <a:latin typeface="Times New Roman" panose="02020603050405020304" pitchFamily="18" charset="0"/>
                <a:ea typeface="仿宋" panose="02010609060101010101" pitchFamily="49" charset="-122"/>
              </a:rPr>
              <a:t>层（倒数第二层）具有什么样的特征，为什么会经常被各种算法作为优化的关键出发点？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1</a:t>
            </a:r>
            <a:r>
              <a:rPr lang="zh-CN" altLang="en-US" sz="1400" dirty="0">
                <a:latin typeface="Times New Roman" panose="02020603050405020304" pitchFamily="18" charset="0"/>
                <a:ea typeface="仿宋" panose="02010609060101010101" pitchFamily="49" charset="-122"/>
              </a:rPr>
              <a:t>）对抗样本的</a:t>
            </a:r>
            <a:r>
              <a:rPr lang="en-US" altLang="zh-CN" sz="1400" dirty="0">
                <a:latin typeface="Times New Roman" panose="02020603050405020304" pitchFamily="18" charset="0"/>
                <a:ea typeface="仿宋" panose="02010609060101010101" pitchFamily="49" charset="-122"/>
              </a:rPr>
              <a:t>transferability</a:t>
            </a:r>
            <a:r>
              <a:rPr lang="zh-CN" altLang="en-US" sz="1400" dirty="0">
                <a:latin typeface="Times New Roman" panose="02020603050405020304" pitchFamily="18" charset="0"/>
                <a:ea typeface="仿宋" panose="02010609060101010101" pitchFamily="49" charset="-122"/>
              </a:rPr>
              <a:t>特性对应模型的相似决策边界学习是什么机理？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三、感想总结：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0</a:t>
            </a:r>
            <a:r>
              <a:rPr lang="zh-CN" altLang="en-US" sz="1400" dirty="0">
                <a:latin typeface="Times New Roman" panose="02020603050405020304" pitchFamily="18" charset="0"/>
                <a:ea typeface="仿宋" panose="02010609060101010101" pitchFamily="49" charset="-122"/>
              </a:rPr>
              <a:t>）模型训练中的技巧工具与对抗样本生成中的优化技巧具有相似性，有启发性的借鉴价值。 </a:t>
            </a:r>
            <a:endParaRPr lang="en-US" altLang="zh-CN" sz="1400" dirty="0">
              <a:latin typeface="Times New Roman" panose="02020603050405020304" pitchFamily="18" charset="0"/>
              <a:ea typeface="仿宋" panose="02010609060101010101" pitchFamily="49" charset="-122"/>
            </a:endParaRPr>
          </a:p>
          <a:p>
            <a:pPr algn="just">
              <a:lnSpc>
                <a:spcPts val="2200"/>
              </a:lnSpc>
            </a:pPr>
            <a:r>
              <a:rPr lang="zh-CN" altLang="en-US" sz="1400" dirty="0">
                <a:latin typeface="Times New Roman" panose="02020603050405020304" pitchFamily="18" charset="0"/>
                <a:ea typeface="仿宋" panose="02010609060101010101" pitchFamily="49" charset="-122"/>
              </a:rPr>
              <a:t>（</a:t>
            </a:r>
            <a:r>
              <a:rPr lang="en-US" altLang="zh-CN" sz="1400" dirty="0">
                <a:latin typeface="Times New Roman" panose="02020603050405020304" pitchFamily="18" charset="0"/>
                <a:ea typeface="仿宋" panose="02010609060101010101" pitchFamily="49" charset="-122"/>
              </a:rPr>
              <a:t>1</a:t>
            </a:r>
            <a:r>
              <a:rPr lang="zh-CN" altLang="en-US" sz="1400" dirty="0">
                <a:latin typeface="Times New Roman" panose="02020603050405020304" pitchFamily="18" charset="0"/>
                <a:ea typeface="仿宋" panose="02010609060101010101" pitchFamily="49" charset="-122"/>
              </a:rPr>
              <a:t>）本文是从竞赛实验中的良好效果反推性能表现的原因，属于先有明确的问题，找工具（范围大），出实验，再总结理论原因。</a:t>
            </a:r>
            <a:endParaRPr lang="en-US" altLang="zh-CN" sz="140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3972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3</a:t>
            </a:fld>
            <a:endParaRPr lang="en-US" altLang="zh-CN"/>
          </a:p>
        </p:txBody>
      </p:sp>
      <p:sp>
        <p:nvSpPr>
          <p:cNvPr id="3" name="文本框 2"/>
          <p:cNvSpPr txBox="1"/>
          <p:nvPr/>
        </p:nvSpPr>
        <p:spPr>
          <a:xfrm>
            <a:off x="6804248" y="44624"/>
            <a:ext cx="2304256"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Introduction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772B985-353E-4304-A92D-DC2039601ECF}"/>
                  </a:ext>
                </a:extLst>
              </p:cNvPr>
              <p:cNvSpPr/>
              <p:nvPr/>
            </p:nvSpPr>
            <p:spPr>
              <a:xfrm>
                <a:off x="323528" y="1023464"/>
                <a:ext cx="8496944" cy="1323439"/>
              </a:xfrm>
              <a:prstGeom prst="rect">
                <a:avLst/>
              </a:prstGeom>
              <a:ln w="3175">
                <a:noFill/>
                <a:prstDash val="solid"/>
              </a:ln>
            </p:spPr>
            <p:txBody>
              <a:bodyPr wrap="square">
                <a:spAutoFit/>
              </a:bodyPr>
              <a:lstStyle/>
              <a:p>
                <a:r>
                  <a:rPr lang="en-US" altLang="zh-CN" sz="2000" b="1" dirty="0">
                    <a:solidFill>
                      <a:schemeClr val="tx2"/>
                    </a:solidFill>
                    <a:latin typeface="Times New Roman" panose="02020603050405020304" pitchFamily="18" charset="0"/>
                    <a:cs typeface="Times New Roman" panose="02020603050405020304" pitchFamily="18" charset="0"/>
                  </a:rPr>
                  <a:t>NIPS 2017 Competition</a:t>
                </a:r>
              </a:p>
              <a:p>
                <a:r>
                  <a:rPr lang="en-US" altLang="zh-CN" sz="2000" dirty="0">
                    <a:latin typeface="Times New Roman" panose="02020603050405020304" pitchFamily="18" charset="0"/>
                    <a:cs typeface="Times New Roman" panose="02020603050405020304" pitchFamily="18" charset="0"/>
                  </a:rPr>
                  <a:t>Requirements</a:t>
                </a:r>
                <a:r>
                  <a:rPr lang="zh-CN" altLang="en-US" sz="2000" dirty="0">
                    <a:latin typeface="Times New Roman" panose="02020603050405020304" pitchFamily="18" charset="0"/>
                    <a:cs typeface="Times New Roman" panose="02020603050405020304" pitchFamily="18" charset="0"/>
                  </a:rPr>
                  <a:t>：</a:t>
                </a:r>
                <a:endParaRPr lang="en-US" altLang="zh-CN" sz="2000" dirty="0">
                  <a:solidFill>
                    <a:schemeClr val="tx1"/>
                  </a:solidFill>
                  <a:latin typeface="Times New Roman" panose="02020603050405020304" pitchFamily="18" charset="0"/>
                  <a:cs typeface="Times New Roman" panose="02020603050405020304" pitchFamily="18" charset="0"/>
                </a:endParaRPr>
              </a:p>
              <a:p>
                <a:r>
                  <a:rPr lang="zh-CN" altLang="en-US" sz="2000" dirty="0">
                    <a:solidFill>
                      <a:schemeClr val="tx1"/>
                    </a:solidFill>
                    <a:latin typeface="Times New Roman" panose="02020603050405020304" pitchFamily="18" charset="0"/>
                    <a:cs typeface="Times New Roman" panose="02020603050405020304" pitchFamily="18" charset="0"/>
                  </a:rPr>
                  <a:t>（</a:t>
                </a:r>
                <a:r>
                  <a:rPr lang="en-US" altLang="zh-CN" sz="2000" dirty="0">
                    <a:solidFill>
                      <a:schemeClr val="tx1"/>
                    </a:solidFill>
                    <a:latin typeface="Times New Roman" panose="02020603050405020304" pitchFamily="18" charset="0"/>
                    <a:cs typeface="Times New Roman" panose="02020603050405020304" pitchFamily="18" charset="0"/>
                  </a:rPr>
                  <a:t>1</a:t>
                </a:r>
                <a:r>
                  <a:rPr lang="zh-CN" altLang="en-US" sz="2000" dirty="0">
                    <a:solidFill>
                      <a:schemeClr val="tx1"/>
                    </a:solidFill>
                    <a:latin typeface="Times New Roman" panose="02020603050405020304" pitchFamily="18" charset="0"/>
                    <a:cs typeface="Times New Roman" panose="02020603050405020304" pitchFamily="18" charset="0"/>
                  </a:rPr>
                  <a:t>）攻击步长</a:t>
                </a:r>
                <a14:m>
                  <m:oMath xmlns:m="http://schemas.openxmlformats.org/officeDocument/2006/math">
                    <m:r>
                      <m:rPr>
                        <m:sty m:val="p"/>
                      </m:rPr>
                      <a:rPr lang="el-GR"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ε</m:t>
                    </m:r>
                    <m:r>
                      <a:rPr lang="zh-CN" altLang="en-US" sz="2000" i="1" smtClean="0">
                        <a:solidFill>
                          <a:schemeClr val="tx1"/>
                        </a:solidFill>
                        <a:latin typeface="Cambria Math" panose="02040503050406030204" pitchFamily="18" charset="0"/>
                        <a:cs typeface="Times New Roman" panose="02020603050405020304" pitchFamily="18" charset="0"/>
                      </a:rPr>
                      <m:t>≤</m:t>
                    </m:r>
                    <m:r>
                      <a:rPr lang="en-US" altLang="zh-CN" sz="2000" i="1">
                        <a:solidFill>
                          <a:schemeClr val="tx1"/>
                        </a:solidFill>
                        <a:latin typeface="Cambria Math" panose="02040503050406030204" pitchFamily="18" charset="0"/>
                        <a:cs typeface="Times New Roman" panose="02020603050405020304" pitchFamily="18" charset="0"/>
                      </a:rPr>
                      <m:t>1</m:t>
                    </m:r>
                    <m:r>
                      <a:rPr lang="en-US" altLang="zh-CN" sz="2000" i="1" smtClean="0">
                        <a:solidFill>
                          <a:schemeClr val="tx1"/>
                        </a:solidFill>
                        <a:latin typeface="Cambria Math" panose="02040503050406030204" pitchFamily="18" charset="0"/>
                        <a:cs typeface="Times New Roman" panose="02020603050405020304" pitchFamily="18" charset="0"/>
                      </a:rPr>
                      <m:t>6</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zh-CN" altLang="en-US" sz="2000" dirty="0">
                    <a:solidFill>
                      <a:schemeClr val="tx1"/>
                    </a:solidFill>
                    <a:latin typeface="Times New Roman" panose="02020603050405020304" pitchFamily="18" charset="0"/>
                    <a:cs typeface="Times New Roman" panose="02020603050405020304" pitchFamily="18" charset="0"/>
                  </a:rPr>
                  <a:t>（</a:t>
                </a:r>
                <a:r>
                  <a:rPr lang="en-US" altLang="zh-CN" sz="2000" dirty="0">
                    <a:solidFill>
                      <a:schemeClr val="tx1"/>
                    </a:solidFill>
                    <a:latin typeface="Times New Roman" panose="02020603050405020304" pitchFamily="18" charset="0"/>
                    <a:cs typeface="Times New Roman" panose="02020603050405020304" pitchFamily="18" charset="0"/>
                  </a:rPr>
                  <a:t>2</a:t>
                </a:r>
                <a:r>
                  <a:rPr lang="zh-CN" altLang="en-US" sz="20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altLang="zh-CN" sz="2000" b="0" i="0" smtClean="0">
                        <a:solidFill>
                          <a:schemeClr val="tx1"/>
                        </a:solidFill>
                        <a:latin typeface="Cambria Math" panose="02040503050406030204" pitchFamily="18" charset="0"/>
                        <a:cs typeface="Times New Roman" panose="02020603050405020304" pitchFamily="18" charset="0"/>
                      </a:rPr>
                      <m:t>time</m:t>
                    </m:r>
                    <m:r>
                      <a:rPr lang="zh-CN" altLang="en-US" sz="2000" i="1">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500</m:t>
                    </m:r>
                    <m:r>
                      <a:rPr lang="en-US" altLang="zh-CN" sz="2000" b="0" i="1" smtClean="0">
                        <a:solidFill>
                          <a:schemeClr val="tx1"/>
                        </a:solidFill>
                        <a:latin typeface="Cambria Math" panose="02040503050406030204" pitchFamily="18" charset="0"/>
                        <a:cs typeface="Times New Roman" panose="02020603050405020304" pitchFamily="18" charset="0"/>
                      </a:rPr>
                      <m:t>𝑠</m:t>
                    </m:r>
                    <m:r>
                      <a:rPr lang="en-US" altLang="zh-CN" sz="2000" b="0" i="1" smtClean="0">
                        <a:solidFill>
                          <a:schemeClr val="tx1"/>
                        </a:solidFill>
                        <a:latin typeface="Cambria Math" panose="02040503050406030204" pitchFamily="18" charset="0"/>
                        <a:cs typeface="Times New Roman" panose="02020603050405020304" pitchFamily="18" charset="0"/>
                      </a:rPr>
                      <m:t>/100</m:t>
                    </m:r>
                    <m:r>
                      <a:rPr lang="en-US" altLang="zh-CN" sz="2000" b="0" i="1" smtClean="0">
                        <a:solidFill>
                          <a:schemeClr val="tx1"/>
                        </a:solidFill>
                        <a:latin typeface="Cambria Math" panose="02040503050406030204" pitchFamily="18" charset="0"/>
                        <a:cs typeface="Times New Roman" panose="02020603050405020304" pitchFamily="18" charset="0"/>
                      </a:rPr>
                      <m:t>𝑖𝑚𝑎𝑔𝑒𝑠</m:t>
                    </m:r>
                  </m:oMath>
                </a14:m>
                <a:endParaRPr lang="en-US" altLang="zh-CN"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D772B985-353E-4304-A92D-DC2039601ECF}"/>
                  </a:ext>
                </a:extLst>
              </p:cNvPr>
              <p:cNvSpPr>
                <a:spLocks noRot="1" noChangeAspect="1" noMove="1" noResize="1" noEditPoints="1" noAdjustHandles="1" noChangeArrowheads="1" noChangeShapeType="1" noTextEdit="1"/>
              </p:cNvSpPr>
              <p:nvPr/>
            </p:nvSpPr>
            <p:spPr>
              <a:xfrm>
                <a:off x="323528" y="1023464"/>
                <a:ext cx="8496944" cy="1323439"/>
              </a:xfrm>
              <a:prstGeom prst="rect">
                <a:avLst/>
              </a:prstGeom>
              <a:blipFill>
                <a:blip r:embed="rId2"/>
                <a:stretch>
                  <a:fillRect l="-717" t="-2765" b="-7834"/>
                </a:stretch>
              </a:blipFill>
              <a:ln w="3175">
                <a:noFill/>
                <a:prstDash val="solid"/>
              </a:ln>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DFF4B41-1B71-41EB-B972-82BAFEDB3B0F}"/>
              </a:ext>
            </a:extLst>
          </p:cNvPr>
          <p:cNvPicPr>
            <a:picLocks noChangeAspect="1"/>
          </p:cNvPicPr>
          <p:nvPr/>
        </p:nvPicPr>
        <p:blipFill rotWithShape="1">
          <a:blip r:embed="rId3"/>
          <a:srcRect t="6738"/>
          <a:stretch/>
        </p:blipFill>
        <p:spPr>
          <a:xfrm>
            <a:off x="4150296" y="1370773"/>
            <a:ext cx="4536504" cy="1099587"/>
          </a:xfrm>
          <a:prstGeom prst="rect">
            <a:avLst/>
          </a:prstGeom>
        </p:spPr>
      </p:pic>
      <p:pic>
        <p:nvPicPr>
          <p:cNvPr id="9" name="图片 8">
            <a:extLst>
              <a:ext uri="{FF2B5EF4-FFF2-40B4-BE49-F238E27FC236}">
                <a16:creationId xmlns:a16="http://schemas.microsoft.com/office/drawing/2014/main" id="{8DDA8AC8-7CD7-48E4-96B4-F09181F772DF}"/>
              </a:ext>
            </a:extLst>
          </p:cNvPr>
          <p:cNvPicPr>
            <a:picLocks noChangeAspect="1"/>
          </p:cNvPicPr>
          <p:nvPr/>
        </p:nvPicPr>
        <p:blipFill>
          <a:blip r:embed="rId4"/>
          <a:stretch>
            <a:fillRect/>
          </a:stretch>
        </p:blipFill>
        <p:spPr>
          <a:xfrm>
            <a:off x="525964" y="3031581"/>
            <a:ext cx="8092072" cy="3324769"/>
          </a:xfrm>
          <a:prstGeom prst="rect">
            <a:avLst/>
          </a:prstGeom>
        </p:spPr>
      </p:pic>
    </p:spTree>
    <p:extLst>
      <p:ext uri="{BB962C8B-B14F-4D97-AF65-F5344CB8AC3E}">
        <p14:creationId xmlns:p14="http://schemas.microsoft.com/office/powerpoint/2010/main" val="2894086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4</a:t>
            </a:fld>
            <a:endParaRPr lang="en-US" altLang="zh-CN"/>
          </a:p>
        </p:txBody>
      </p:sp>
      <p:sp>
        <p:nvSpPr>
          <p:cNvPr id="3" name="文本框 2"/>
          <p:cNvSpPr txBox="1"/>
          <p:nvPr/>
        </p:nvSpPr>
        <p:spPr>
          <a:xfrm>
            <a:off x="6804248" y="44624"/>
            <a:ext cx="2304256"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Introduction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E8BDD882-F63E-4697-9C24-E534DCD7614A}"/>
              </a:ext>
            </a:extLst>
          </p:cNvPr>
          <p:cNvPicPr>
            <a:picLocks noChangeAspect="1"/>
          </p:cNvPicPr>
          <p:nvPr/>
        </p:nvPicPr>
        <p:blipFill>
          <a:blip r:embed="rId2"/>
          <a:stretch>
            <a:fillRect/>
          </a:stretch>
        </p:blipFill>
        <p:spPr>
          <a:xfrm>
            <a:off x="1075175" y="1476046"/>
            <a:ext cx="6993650" cy="4880304"/>
          </a:xfrm>
          <a:prstGeom prst="rect">
            <a:avLst/>
          </a:prstGeom>
        </p:spPr>
      </p:pic>
      <p:sp>
        <p:nvSpPr>
          <p:cNvPr id="5" name="矩形 4">
            <a:extLst>
              <a:ext uri="{FF2B5EF4-FFF2-40B4-BE49-F238E27FC236}">
                <a16:creationId xmlns:a16="http://schemas.microsoft.com/office/drawing/2014/main" id="{CABB1DEA-32EF-47D8-A1EC-F1FAE9266B29}"/>
              </a:ext>
            </a:extLst>
          </p:cNvPr>
          <p:cNvSpPr/>
          <p:nvPr/>
        </p:nvSpPr>
        <p:spPr>
          <a:xfrm>
            <a:off x="323528" y="1023464"/>
            <a:ext cx="8496944" cy="400110"/>
          </a:xfrm>
          <a:prstGeom prst="rect">
            <a:avLst/>
          </a:prstGeom>
          <a:ln w="3175">
            <a:noFill/>
            <a:prstDash val="solid"/>
          </a:ln>
        </p:spPr>
        <p:txBody>
          <a:bodyPr wrap="square">
            <a:spAutoFit/>
          </a:bodyPr>
          <a:lstStyle/>
          <a:p>
            <a:r>
              <a:rPr lang="en-US" altLang="zh-CN" sz="2000" b="1" dirty="0">
                <a:solidFill>
                  <a:schemeClr val="tx2"/>
                </a:solidFill>
                <a:latin typeface="Times New Roman" panose="02020603050405020304" pitchFamily="18" charset="0"/>
                <a:cs typeface="Times New Roman" panose="02020603050405020304" pitchFamily="18" charset="0"/>
              </a:rPr>
              <a:t>MI-FGSM Attack </a:t>
            </a:r>
            <a:endParaRPr lang="en-US" altLang="zh-C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5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5</a:t>
            </a:fld>
            <a:endParaRPr lang="en-US" altLang="zh-CN"/>
          </a:p>
        </p:txBody>
      </p:sp>
      <p:sp>
        <p:nvSpPr>
          <p:cNvPr id="3" name="文本框 2"/>
          <p:cNvSpPr txBox="1"/>
          <p:nvPr/>
        </p:nvSpPr>
        <p:spPr>
          <a:xfrm>
            <a:off x="6804248" y="44624"/>
            <a:ext cx="2304256" cy="523220"/>
          </a:xfrm>
          <a:prstGeom prst="rect">
            <a:avLst/>
          </a:prstGeom>
          <a:noFill/>
        </p:spPr>
        <p:txBody>
          <a:bodyPr wrap="square" rtlCol="0">
            <a:spAutoFit/>
          </a:bodyPr>
          <a:lstStyle/>
          <a:p>
            <a:r>
              <a:rPr lang="en-US" altLang="zh-CN" sz="2800" b="1" dirty="0">
                <a:solidFill>
                  <a:schemeClr val="bg1">
                    <a:lumMod val="85000"/>
                  </a:schemeClr>
                </a:solidFill>
                <a:ea typeface="黑体" panose="02010609060101010101" pitchFamily="49" charset="-122"/>
                <a:cs typeface="Arial" panose="020B0604020202020204" pitchFamily="34" charset="0"/>
                <a:sym typeface="+mn-ea"/>
              </a:rPr>
              <a:t>Introduction</a:t>
            </a:r>
            <a:endParaRPr lang="en-US" altLang="zh-CN" sz="3200" b="1" dirty="0">
              <a:solidFill>
                <a:schemeClr val="bg1">
                  <a:lumMod val="85000"/>
                </a:schemeClr>
              </a:solidFill>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EFB5FEE9-AC3E-4820-AE21-F99CAB3D8CC1}"/>
              </a:ext>
            </a:extLst>
          </p:cNvPr>
          <p:cNvPicPr>
            <a:picLocks noChangeAspect="1"/>
          </p:cNvPicPr>
          <p:nvPr/>
        </p:nvPicPr>
        <p:blipFill>
          <a:blip r:embed="rId2"/>
          <a:stretch>
            <a:fillRect/>
          </a:stretch>
        </p:blipFill>
        <p:spPr>
          <a:xfrm>
            <a:off x="485800" y="2065988"/>
            <a:ext cx="8172400" cy="4290362"/>
          </a:xfrm>
          <a:prstGeom prst="rect">
            <a:avLst/>
          </a:prstGeom>
        </p:spPr>
      </p:pic>
      <p:sp>
        <p:nvSpPr>
          <p:cNvPr id="6" name="矩形 5">
            <a:extLst>
              <a:ext uri="{FF2B5EF4-FFF2-40B4-BE49-F238E27FC236}">
                <a16:creationId xmlns:a16="http://schemas.microsoft.com/office/drawing/2014/main" id="{8D56FF9A-7151-4230-9101-843AAA55398B}"/>
              </a:ext>
            </a:extLst>
          </p:cNvPr>
          <p:cNvSpPr/>
          <p:nvPr/>
        </p:nvSpPr>
        <p:spPr>
          <a:xfrm>
            <a:off x="323528" y="1023464"/>
            <a:ext cx="8496944" cy="1015663"/>
          </a:xfrm>
          <a:prstGeom prst="rect">
            <a:avLst/>
          </a:prstGeom>
          <a:ln w="3175">
            <a:noFill/>
            <a:prstDash val="solid"/>
          </a:ln>
        </p:spPr>
        <p:txBody>
          <a:bodyPr wrap="square">
            <a:spAutoFit/>
          </a:bodyPr>
          <a:lstStyle/>
          <a:p>
            <a:r>
              <a:rPr lang="en-US" altLang="zh-CN" sz="2000" b="1" dirty="0">
                <a:solidFill>
                  <a:schemeClr val="tx2"/>
                </a:solidFill>
                <a:latin typeface="Times New Roman" panose="02020603050405020304" pitchFamily="18" charset="0"/>
                <a:cs typeface="Times New Roman" panose="02020603050405020304" pitchFamily="18" charset="0"/>
              </a:rPr>
              <a:t>MI-FGSM Competition Performance</a:t>
            </a:r>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axis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Attack model	smaller the number is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000" dirty="0">
                <a:latin typeface="Times New Roman" panose="02020603050405020304" pitchFamily="18" charset="0"/>
                <a:cs typeface="Times New Roman" panose="02020603050405020304" pitchFamily="18" charset="0"/>
              </a:rPr>
              <a:t> more efficient the attack is.</a:t>
            </a:r>
          </a:p>
          <a:p>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axis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Defense model</a:t>
            </a:r>
            <a:endParaRPr lang="en-US" altLang="zh-C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20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7452320" y="71414"/>
            <a:ext cx="1596366"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rPr>
              <a:t>Content</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grpSp>
        <p:nvGrpSpPr>
          <p:cNvPr id="6146" name="Group 17"/>
          <p:cNvGrpSpPr/>
          <p:nvPr/>
        </p:nvGrpSpPr>
        <p:grpSpPr bwMode="auto">
          <a:xfrm>
            <a:off x="1186205" y="1412776"/>
            <a:ext cx="6584950" cy="790575"/>
            <a:chOff x="0" y="0"/>
            <a:chExt cx="6584950" cy="790575"/>
          </a:xfrm>
        </p:grpSpPr>
        <p:sp>
          <p:nvSpPr>
            <p:cNvPr id="6198"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99" name="Group 19"/>
            <p:cNvGrpSpPr/>
            <p:nvPr/>
          </p:nvGrpSpPr>
          <p:grpSpPr bwMode="auto">
            <a:xfrm rot="10800000">
              <a:off x="0" y="0"/>
              <a:ext cx="793750" cy="790575"/>
              <a:chOff x="0" y="0"/>
              <a:chExt cx="1590" cy="1588"/>
            </a:xfrm>
          </p:grpSpPr>
          <p:grpSp>
            <p:nvGrpSpPr>
              <p:cNvPr id="6202" name="Group 20"/>
              <p:cNvGrpSpPr/>
              <p:nvPr/>
            </p:nvGrpSpPr>
            <p:grpSpPr bwMode="auto">
              <a:xfrm>
                <a:off x="0" y="0"/>
                <a:ext cx="1590" cy="1588"/>
                <a:chOff x="0" y="0"/>
                <a:chExt cx="1136" cy="1134"/>
              </a:xfrm>
            </p:grpSpPr>
            <p:grpSp>
              <p:nvGrpSpPr>
                <p:cNvPr id="6205" name="Group 21"/>
                <p:cNvGrpSpPr/>
                <p:nvPr/>
              </p:nvGrpSpPr>
              <p:grpSpPr bwMode="auto">
                <a:xfrm rot="10800000">
                  <a:off x="-19" y="-21"/>
                  <a:ext cx="1169" cy="1172"/>
                  <a:chOff x="0" y="0"/>
                  <a:chExt cx="816864" cy="816864"/>
                </a:xfrm>
              </p:grpSpPr>
              <p:pic>
                <p:nvPicPr>
                  <p:cNvPr id="6207" name="Oval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864"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8" name="Text Box 23"/>
                  <p:cNvSpPr txBox="1">
                    <a:spLocks noChangeArrowheads="1"/>
                  </p:cNvSpPr>
                  <p:nvPr/>
                </p:nvSpPr>
                <p:spPr bwMode="auto">
                  <a:xfrm rot="10800000">
                    <a:off x="126148" y="127271"/>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6"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203"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204"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201"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1</a:t>
              </a:r>
            </a:p>
          </p:txBody>
        </p:sp>
      </p:grpSp>
      <p:grpSp>
        <p:nvGrpSpPr>
          <p:cNvPr id="6147" name="Group 29"/>
          <p:cNvGrpSpPr/>
          <p:nvPr/>
        </p:nvGrpSpPr>
        <p:grpSpPr bwMode="auto">
          <a:xfrm>
            <a:off x="1176295" y="3407336"/>
            <a:ext cx="6584950" cy="790575"/>
            <a:chOff x="0" y="0"/>
            <a:chExt cx="6584950" cy="790575"/>
          </a:xfrm>
        </p:grpSpPr>
        <p:sp>
          <p:nvSpPr>
            <p:cNvPr id="6187"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88" name="Group 31"/>
            <p:cNvGrpSpPr/>
            <p:nvPr/>
          </p:nvGrpSpPr>
          <p:grpSpPr bwMode="auto">
            <a:xfrm rot="10800000">
              <a:off x="0" y="0"/>
              <a:ext cx="793750" cy="790575"/>
              <a:chOff x="0" y="0"/>
              <a:chExt cx="1590" cy="1588"/>
            </a:xfrm>
          </p:grpSpPr>
          <p:grpSp>
            <p:nvGrpSpPr>
              <p:cNvPr id="6191" name="Group 32"/>
              <p:cNvGrpSpPr/>
              <p:nvPr/>
            </p:nvGrpSpPr>
            <p:grpSpPr bwMode="auto">
              <a:xfrm>
                <a:off x="0" y="0"/>
                <a:ext cx="1590" cy="1588"/>
                <a:chOff x="0" y="0"/>
                <a:chExt cx="1136" cy="1134"/>
              </a:xfrm>
            </p:grpSpPr>
            <p:grpSp>
              <p:nvGrpSpPr>
                <p:cNvPr id="6194" name="Group 33"/>
                <p:cNvGrpSpPr/>
                <p:nvPr/>
              </p:nvGrpSpPr>
              <p:grpSpPr bwMode="auto">
                <a:xfrm rot="10800000">
                  <a:off x="-19" y="-14"/>
                  <a:ext cx="1169" cy="1163"/>
                  <a:chOff x="0" y="0"/>
                  <a:chExt cx="816864" cy="810768"/>
                </a:xfrm>
              </p:grpSpPr>
              <p:pic>
                <p:nvPicPr>
                  <p:cNvPr id="6196"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97"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5"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92"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93"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90"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3</a:t>
              </a:r>
            </a:p>
          </p:txBody>
        </p:sp>
      </p:grpSp>
      <p:grpSp>
        <p:nvGrpSpPr>
          <p:cNvPr id="6148" name="Group 41"/>
          <p:cNvGrpSpPr/>
          <p:nvPr/>
        </p:nvGrpSpPr>
        <p:grpSpPr bwMode="auto">
          <a:xfrm>
            <a:off x="1190968" y="2425601"/>
            <a:ext cx="6584950" cy="790575"/>
            <a:chOff x="0" y="0"/>
            <a:chExt cx="6584950" cy="790575"/>
          </a:xfrm>
        </p:grpSpPr>
        <p:sp>
          <p:nvSpPr>
            <p:cNvPr id="6176"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177" name="Group 43"/>
            <p:cNvGrpSpPr/>
            <p:nvPr/>
          </p:nvGrpSpPr>
          <p:grpSpPr bwMode="auto">
            <a:xfrm rot="10800000">
              <a:off x="0" y="0"/>
              <a:ext cx="793750" cy="790575"/>
              <a:chOff x="0" y="0"/>
              <a:chExt cx="1590" cy="1588"/>
            </a:xfrm>
          </p:grpSpPr>
          <p:grpSp>
            <p:nvGrpSpPr>
              <p:cNvPr id="6180" name="Group 44"/>
              <p:cNvGrpSpPr/>
              <p:nvPr/>
            </p:nvGrpSpPr>
            <p:grpSpPr bwMode="auto">
              <a:xfrm>
                <a:off x="0" y="0"/>
                <a:ext cx="1590" cy="1588"/>
                <a:chOff x="0" y="0"/>
                <a:chExt cx="1136" cy="1134"/>
              </a:xfrm>
            </p:grpSpPr>
            <p:grpSp>
              <p:nvGrpSpPr>
                <p:cNvPr id="6183" name="Group 45"/>
                <p:cNvGrpSpPr/>
                <p:nvPr/>
              </p:nvGrpSpPr>
              <p:grpSpPr bwMode="auto">
                <a:xfrm rot="10800000">
                  <a:off x="-21" y="-20"/>
                  <a:ext cx="1178" cy="1172"/>
                  <a:chOff x="0" y="0"/>
                  <a:chExt cx="822960" cy="816864"/>
                </a:xfrm>
              </p:grpSpPr>
              <p:pic>
                <p:nvPicPr>
                  <p:cNvPr id="6185" name="Oval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2960" cy="81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6" name="Text Box 47"/>
                  <p:cNvSpPr txBox="1">
                    <a:spLocks noChangeArrowheads="1"/>
                  </p:cNvSpPr>
                  <p:nvPr/>
                </p:nvSpPr>
                <p:spPr bwMode="auto">
                  <a:xfrm rot="10800000">
                    <a:off x="130911" y="128160"/>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4"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6181"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6182"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179" name="Rectangle 38"/>
            <p:cNvSpPr>
              <a:spLocks noChangeArrowheads="1"/>
            </p:cNvSpPr>
            <p:nvPr/>
          </p:nvSpPr>
          <p:spPr bwMode="auto">
            <a:xfrm>
              <a:off x="128588"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2</a:t>
              </a:r>
            </a:p>
          </p:txBody>
        </p:sp>
      </p:grpSp>
      <p:sp>
        <p:nvSpPr>
          <p:cNvPr id="58" name="TextBox 57"/>
          <p:cNvSpPr txBox="1"/>
          <p:nvPr/>
        </p:nvSpPr>
        <p:spPr>
          <a:xfrm>
            <a:off x="1995815" y="1501661"/>
            <a:ext cx="5756290" cy="1076325"/>
          </a:xfrm>
          <a:prstGeom prst="rect">
            <a:avLst/>
          </a:prstGeom>
          <a:noFill/>
        </p:spPr>
        <p:txBody>
          <a:bodyPr wrap="square" rtlCol="0">
            <a:spAutoFit/>
          </a:bodyPr>
          <a:lstStyle/>
          <a:p>
            <a:r>
              <a:rPr lang="en-US" altLang="zh-CN" sz="3200" noProof="0" dirty="0">
                <a:ln>
                  <a:noFill/>
                </a:ln>
                <a:effectLst/>
                <a:uLnTx/>
                <a:uFillTx/>
                <a:latin typeface="Times New Roman" panose="02020603050405020304" pitchFamily="18" charset="0"/>
                <a:sym typeface="+mn-ea"/>
              </a:rPr>
              <a:t>Introduction </a:t>
            </a:r>
            <a:endParaRPr kumimoji="0" lang="en-US" altLang="zh-CN" sz="3200" i="0" u="none" strike="noStrike" kern="1200" cap="none" spc="0" normalizeH="0" baseline="0" noProof="0" dirty="0">
              <a:ln>
                <a:noFill/>
              </a:ln>
              <a:effectLst/>
              <a:uLnTx/>
              <a:uFillTx/>
              <a:latin typeface="Times New Roman" panose="02020603050405020304" pitchFamily="18" charset="0"/>
              <a:sym typeface="+mn-ea"/>
            </a:endParaRPr>
          </a:p>
          <a:p>
            <a:endParaRPr lang="zh-CN" sz="3200" dirty="0">
              <a:latin typeface="Times New Roman" panose="02020603050405020304" pitchFamily="18" charset="0"/>
              <a:ea typeface="楷体" panose="02010609060101010101" charset="-122"/>
              <a:sym typeface="+mn-ea"/>
            </a:endParaRPr>
          </a:p>
        </p:txBody>
      </p:sp>
      <p:sp>
        <p:nvSpPr>
          <p:cNvPr id="59" name="TextBox 58"/>
          <p:cNvSpPr txBox="1"/>
          <p:nvPr/>
        </p:nvSpPr>
        <p:spPr>
          <a:xfrm>
            <a:off x="2011880" y="2503156"/>
            <a:ext cx="5955825" cy="583565"/>
          </a:xfrm>
          <a:prstGeom prst="rect">
            <a:avLst/>
          </a:prstGeom>
          <a:noFill/>
        </p:spPr>
        <p:txBody>
          <a:bodyPr wrap="square" rtlCol="0">
            <a:spAutoFit/>
          </a:bodyPr>
          <a:lstStyle/>
          <a:p>
            <a:r>
              <a:rPr lang="en-US" altLang="zh-CN" sz="3200" noProof="0" dirty="0">
                <a:ln>
                  <a:noFill/>
                </a:ln>
                <a:solidFill>
                  <a:srgbClr val="C00000"/>
                </a:solidFill>
                <a:effectLst/>
                <a:uLnTx/>
                <a:uFillTx/>
                <a:latin typeface="Times New Roman" panose="02020603050405020304" pitchFamily="18" charset="0"/>
                <a:ea typeface="楷体" panose="02010609060101010101" charset="-122"/>
                <a:sym typeface="+mn-ea"/>
              </a:rPr>
              <a:t>Background</a:t>
            </a:r>
          </a:p>
        </p:txBody>
      </p:sp>
      <p:sp>
        <p:nvSpPr>
          <p:cNvPr id="60" name="TextBox 59"/>
          <p:cNvSpPr txBox="1"/>
          <p:nvPr/>
        </p:nvSpPr>
        <p:spPr>
          <a:xfrm>
            <a:off x="1975444" y="3498674"/>
            <a:ext cx="5955825" cy="583565"/>
          </a:xfrm>
          <a:prstGeom prst="rect">
            <a:avLst/>
          </a:prstGeom>
          <a:noFill/>
        </p:spPr>
        <p:txBody>
          <a:bodyPr wrap="square" rtlCol="0">
            <a:spAutoFit/>
          </a:bodyPr>
          <a:lstStyle/>
          <a:p>
            <a:r>
              <a:rPr lang="en-US" altLang="zh-CN" sz="3200" dirty="0">
                <a:latin typeface="Times New Roman" panose="02020603050405020304" pitchFamily="18" charset="0"/>
                <a:ea typeface="楷体" panose="02010609060101010101" charset="-122"/>
                <a:sym typeface="+mn-ea"/>
              </a:rPr>
              <a:t>Methodology</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2" name="Group 29"/>
          <p:cNvGrpSpPr/>
          <p:nvPr/>
        </p:nvGrpSpPr>
        <p:grpSpPr bwMode="auto">
          <a:xfrm>
            <a:off x="1176295" y="4411518"/>
            <a:ext cx="6584950" cy="790575"/>
            <a:chOff x="0" y="0"/>
            <a:chExt cx="6584950" cy="790575"/>
          </a:xfrm>
        </p:grpSpPr>
        <p:sp>
          <p:nvSpPr>
            <p:cNvPr id="3" name="Rectangle 30"/>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4" name="Group 31"/>
            <p:cNvGrpSpPr/>
            <p:nvPr/>
          </p:nvGrpSpPr>
          <p:grpSpPr bwMode="auto">
            <a:xfrm rot="10800000">
              <a:off x="0" y="0"/>
              <a:ext cx="793750" cy="790575"/>
              <a:chOff x="0" y="0"/>
              <a:chExt cx="1590" cy="1588"/>
            </a:xfrm>
          </p:grpSpPr>
          <p:grpSp>
            <p:nvGrpSpPr>
              <p:cNvPr id="5" name="Group 32"/>
              <p:cNvGrpSpPr/>
              <p:nvPr/>
            </p:nvGrpSpPr>
            <p:grpSpPr bwMode="auto">
              <a:xfrm>
                <a:off x="0" y="0"/>
                <a:ext cx="1590" cy="1588"/>
                <a:chOff x="0" y="0"/>
                <a:chExt cx="1136" cy="1134"/>
              </a:xfrm>
            </p:grpSpPr>
            <p:grpSp>
              <p:nvGrpSpPr>
                <p:cNvPr id="6" name="Group 33"/>
                <p:cNvGrpSpPr/>
                <p:nvPr/>
              </p:nvGrpSpPr>
              <p:grpSpPr bwMode="auto">
                <a:xfrm rot="10800000">
                  <a:off x="-19" y="-14"/>
                  <a:ext cx="1169" cy="1163"/>
                  <a:chOff x="0" y="0"/>
                  <a:chExt cx="816864" cy="810768"/>
                </a:xfrm>
              </p:grpSpPr>
              <p:pic>
                <p:nvPicPr>
                  <p:cNvPr id="7" name="Oval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5"/>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9" name="Oval 34"/>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10" name="未知"/>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11" name="未知"/>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12" name="Rectangle 38"/>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a:solidFill>
                    <a:srgbClr val="FFFFFF"/>
                  </a:solidFill>
                  <a:latin typeface="Times New Roman" panose="02020603050405020304" pitchFamily="18" charset="0"/>
                  <a:ea typeface="楷体" panose="02010609060101010101" charset="-122"/>
                  <a:cs typeface="Times New Roman" panose="02020603050405020304" pitchFamily="18" charset="0"/>
                </a:rPr>
                <a:t>4</a:t>
              </a:r>
            </a:p>
          </p:txBody>
        </p:sp>
      </p:grpSp>
      <p:sp>
        <p:nvSpPr>
          <p:cNvPr id="24" name="TextBox 58"/>
          <p:cNvSpPr txBox="1"/>
          <p:nvPr/>
        </p:nvSpPr>
        <p:spPr>
          <a:xfrm>
            <a:off x="1983555" y="4506853"/>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Experiments</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grpSp>
        <p:nvGrpSpPr>
          <p:cNvPr id="66" name="Group 29">
            <a:extLst>
              <a:ext uri="{FF2B5EF4-FFF2-40B4-BE49-F238E27FC236}">
                <a16:creationId xmlns:a16="http://schemas.microsoft.com/office/drawing/2014/main" id="{59EDA784-ECD4-41A7-B7AE-8B53C3C7D781}"/>
              </a:ext>
            </a:extLst>
          </p:cNvPr>
          <p:cNvGrpSpPr/>
          <p:nvPr/>
        </p:nvGrpSpPr>
        <p:grpSpPr bwMode="auto">
          <a:xfrm>
            <a:off x="1185081" y="5400796"/>
            <a:ext cx="6584950" cy="790575"/>
            <a:chOff x="0" y="0"/>
            <a:chExt cx="6584950" cy="790575"/>
          </a:xfrm>
        </p:grpSpPr>
        <p:sp>
          <p:nvSpPr>
            <p:cNvPr id="67" name="Rectangle 30">
              <a:extLst>
                <a:ext uri="{FF2B5EF4-FFF2-40B4-BE49-F238E27FC236}">
                  <a16:creationId xmlns:a16="http://schemas.microsoft.com/office/drawing/2014/main" id="{78B20380-D9AF-4966-A88A-30E55E77FD2A}"/>
                </a:ext>
              </a:extLst>
            </p:cNvPr>
            <p:cNvSpPr>
              <a:spLocks noChangeArrowheads="1"/>
            </p:cNvSpPr>
            <p:nvPr/>
          </p:nvSpPr>
          <p:spPr bwMode="auto">
            <a:xfrm>
              <a:off x="325438" y="68263"/>
              <a:ext cx="6259512" cy="666750"/>
            </a:xfrm>
            <a:prstGeom prst="rect">
              <a:avLst/>
            </a:prstGeom>
            <a:gradFill rotWithShape="1">
              <a:gsLst>
                <a:gs pos="0">
                  <a:srgbClr val="F1F1F1"/>
                </a:gs>
                <a:gs pos="100000">
                  <a:srgbClr val="B2B2B2"/>
                </a:gs>
              </a:gsLst>
              <a:lin ang="0" scaled="1"/>
            </a:gradFill>
            <a:ln w="9525">
              <a:solidFill>
                <a:srgbClr val="B2B2B2"/>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i="1">
                <a:latin typeface="Times New Roman" panose="02020603050405020304" pitchFamily="18" charset="0"/>
                <a:ea typeface="楷体" panose="02010609060101010101" charset="-122"/>
                <a:cs typeface="Times New Roman" panose="02020603050405020304" pitchFamily="18" charset="0"/>
              </a:endParaRPr>
            </a:p>
          </p:txBody>
        </p:sp>
        <p:grpSp>
          <p:nvGrpSpPr>
            <p:cNvPr id="68" name="Group 31">
              <a:extLst>
                <a:ext uri="{FF2B5EF4-FFF2-40B4-BE49-F238E27FC236}">
                  <a16:creationId xmlns:a16="http://schemas.microsoft.com/office/drawing/2014/main" id="{A52B8F5D-1F7B-4790-9FE4-ECA13A33EFE7}"/>
                </a:ext>
              </a:extLst>
            </p:cNvPr>
            <p:cNvGrpSpPr/>
            <p:nvPr/>
          </p:nvGrpSpPr>
          <p:grpSpPr bwMode="auto">
            <a:xfrm rot="10800000">
              <a:off x="0" y="0"/>
              <a:ext cx="793750" cy="790575"/>
              <a:chOff x="0" y="0"/>
              <a:chExt cx="1590" cy="1588"/>
            </a:xfrm>
          </p:grpSpPr>
          <p:grpSp>
            <p:nvGrpSpPr>
              <p:cNvPr id="70" name="Group 32">
                <a:extLst>
                  <a:ext uri="{FF2B5EF4-FFF2-40B4-BE49-F238E27FC236}">
                    <a16:creationId xmlns:a16="http://schemas.microsoft.com/office/drawing/2014/main" id="{46B325CE-D6CF-4BE0-87B0-4AD5454C0F60}"/>
                  </a:ext>
                </a:extLst>
              </p:cNvPr>
              <p:cNvGrpSpPr/>
              <p:nvPr/>
            </p:nvGrpSpPr>
            <p:grpSpPr bwMode="auto">
              <a:xfrm>
                <a:off x="0" y="0"/>
                <a:ext cx="1590" cy="1588"/>
                <a:chOff x="0" y="0"/>
                <a:chExt cx="1136" cy="1134"/>
              </a:xfrm>
            </p:grpSpPr>
            <p:grpSp>
              <p:nvGrpSpPr>
                <p:cNvPr id="73" name="Group 33">
                  <a:extLst>
                    <a:ext uri="{FF2B5EF4-FFF2-40B4-BE49-F238E27FC236}">
                      <a16:creationId xmlns:a16="http://schemas.microsoft.com/office/drawing/2014/main" id="{9F54276A-6D97-4C73-B11E-09995000DB0C}"/>
                    </a:ext>
                  </a:extLst>
                </p:cNvPr>
                <p:cNvGrpSpPr/>
                <p:nvPr/>
              </p:nvGrpSpPr>
              <p:grpSpPr bwMode="auto">
                <a:xfrm rot="10800000">
                  <a:off x="-19" y="-14"/>
                  <a:ext cx="1169" cy="1163"/>
                  <a:chOff x="0" y="0"/>
                  <a:chExt cx="816864" cy="810768"/>
                </a:xfrm>
              </p:grpSpPr>
              <p:pic>
                <p:nvPicPr>
                  <p:cNvPr id="75" name="Oval 33">
                    <a:extLst>
                      <a:ext uri="{FF2B5EF4-FFF2-40B4-BE49-F238E27FC236}">
                        <a16:creationId xmlns:a16="http://schemas.microsoft.com/office/drawing/2014/main" id="{B678A68B-D35B-4D60-BD6F-32BF9A6E7B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6864" cy="81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35">
                    <a:extLst>
                      <a:ext uri="{FF2B5EF4-FFF2-40B4-BE49-F238E27FC236}">
                        <a16:creationId xmlns:a16="http://schemas.microsoft.com/office/drawing/2014/main" id="{1EB1AE42-5665-45C4-A1BF-0F5A66F435BA}"/>
                      </a:ext>
                    </a:extLst>
                  </p:cNvPr>
                  <p:cNvSpPr txBox="1">
                    <a:spLocks noChangeArrowheads="1"/>
                  </p:cNvSpPr>
                  <p:nvPr/>
                </p:nvSpPr>
                <p:spPr bwMode="auto">
                  <a:xfrm rot="10800000">
                    <a:off x="126148" y="126318"/>
                    <a:ext cx="561266" cy="5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4" name="Oval 34">
                  <a:extLst>
                    <a:ext uri="{FF2B5EF4-FFF2-40B4-BE49-F238E27FC236}">
                      <a16:creationId xmlns:a16="http://schemas.microsoft.com/office/drawing/2014/main" id="{A08382E3-2266-4513-B274-A45AAFD28455}"/>
                    </a:ext>
                  </a:extLst>
                </p:cNvPr>
                <p:cNvSpPr>
                  <a:spLocks noChangeArrowheads="1"/>
                </p:cNvSpPr>
                <p:nvPr/>
              </p:nvSpPr>
              <p:spPr bwMode="auto">
                <a:xfrm>
                  <a:off x="64" y="62"/>
                  <a:ext cx="1008" cy="1010"/>
                </a:xfrm>
                <a:prstGeom prst="ellipse">
                  <a:avLst/>
                </a:prstGeom>
                <a:gradFill rotWithShape="1">
                  <a:gsLst>
                    <a:gs pos="0">
                      <a:srgbClr val="BC000D"/>
                    </a:gs>
                    <a:gs pos="100000">
                      <a:srgbClr val="FF0517">
                        <a:alpha val="89998"/>
                      </a:srgbClr>
                    </a:gs>
                  </a:gsLst>
                  <a:lin ang="18900000" scaled="1"/>
                </a:gradFill>
                <a:ln w="9525">
                  <a:solidFill>
                    <a:srgbClr val="B2B2B2"/>
                  </a:solidFill>
                  <a:round/>
                </a:ln>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i="1">
                    <a:latin typeface="Times New Roman" panose="02020603050405020304" pitchFamily="18" charset="0"/>
                    <a:ea typeface="楷体" panose="02010609060101010101" charset="-122"/>
                    <a:cs typeface="Times New Roman" panose="02020603050405020304" pitchFamily="18" charset="0"/>
                  </a:endParaRPr>
                </a:p>
              </p:txBody>
            </p:sp>
          </p:grpSp>
          <p:sp>
            <p:nvSpPr>
              <p:cNvPr id="71" name="未知">
                <a:extLst>
                  <a:ext uri="{FF2B5EF4-FFF2-40B4-BE49-F238E27FC236}">
                    <a16:creationId xmlns:a16="http://schemas.microsoft.com/office/drawing/2014/main" id="{A1B5CBBB-48FE-471F-8D36-4D60B7B25345}"/>
                  </a:ext>
                </a:extLst>
              </p:cNvPr>
              <p:cNvSpPr>
                <a:spLocks noChangeArrowheads="1"/>
              </p:cNvSpPr>
              <p:nvPr/>
            </p:nvSpPr>
            <p:spPr bwMode="auto">
              <a:xfrm rot="-5400000">
                <a:off x="390" y="490"/>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25998"/>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sp>
            <p:nvSpPr>
              <p:cNvPr id="72" name="未知">
                <a:extLst>
                  <a:ext uri="{FF2B5EF4-FFF2-40B4-BE49-F238E27FC236}">
                    <a16:creationId xmlns:a16="http://schemas.microsoft.com/office/drawing/2014/main" id="{B626133E-1387-4E2C-B10B-87CB0B832E05}"/>
                  </a:ext>
                </a:extLst>
              </p:cNvPr>
              <p:cNvSpPr>
                <a:spLocks noChangeArrowheads="1"/>
              </p:cNvSpPr>
              <p:nvPr/>
            </p:nvSpPr>
            <p:spPr bwMode="auto">
              <a:xfrm rot="5400000">
                <a:off x="588" y="-113"/>
                <a:ext cx="606" cy="121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rgbClr val="FFFFFF">
                      <a:alpha val="0"/>
                    </a:srgbClr>
                  </a:gs>
                  <a:gs pos="100000">
                    <a:srgbClr val="FFFFFF">
                      <a:alpha val="50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charset="-122"/>
                </a:endParaRPr>
              </a:p>
            </p:txBody>
          </p:sp>
        </p:grpSp>
        <p:sp>
          <p:nvSpPr>
            <p:cNvPr id="69" name="Rectangle 38">
              <a:extLst>
                <a:ext uri="{FF2B5EF4-FFF2-40B4-BE49-F238E27FC236}">
                  <a16:creationId xmlns:a16="http://schemas.microsoft.com/office/drawing/2014/main" id="{D050918A-71A3-4125-AE52-17AFEB0ECB0F}"/>
                </a:ext>
              </a:extLst>
            </p:cNvPr>
            <p:cNvSpPr>
              <a:spLocks noChangeArrowheads="1"/>
            </p:cNvSpPr>
            <p:nvPr/>
          </p:nvSpPr>
          <p:spPr bwMode="auto">
            <a:xfrm>
              <a:off x="56833" y="109538"/>
              <a:ext cx="55403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600" b="1" dirty="0">
                  <a:solidFill>
                    <a:srgbClr val="FFFFFF"/>
                  </a:solidFill>
                  <a:latin typeface="Times New Roman" panose="02020603050405020304" pitchFamily="18" charset="0"/>
                  <a:ea typeface="楷体" panose="02010609060101010101" charset="-122"/>
                  <a:cs typeface="Times New Roman" panose="02020603050405020304" pitchFamily="18" charset="0"/>
                </a:rPr>
                <a:t>5</a:t>
              </a:r>
            </a:p>
          </p:txBody>
        </p:sp>
      </p:grpSp>
      <p:sp>
        <p:nvSpPr>
          <p:cNvPr id="77" name="TextBox 58">
            <a:extLst>
              <a:ext uri="{FF2B5EF4-FFF2-40B4-BE49-F238E27FC236}">
                <a16:creationId xmlns:a16="http://schemas.microsoft.com/office/drawing/2014/main" id="{DBB709CD-80CE-4124-A915-CF1E8F970E79}"/>
              </a:ext>
            </a:extLst>
          </p:cNvPr>
          <p:cNvSpPr txBox="1"/>
          <p:nvPr/>
        </p:nvSpPr>
        <p:spPr>
          <a:xfrm>
            <a:off x="1992341" y="5496131"/>
            <a:ext cx="5955825" cy="5835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en-US" altLang="zh-CN" sz="3200" dirty="0">
                <a:latin typeface="Times New Roman" panose="02020603050405020304" pitchFamily="18" charset="0"/>
                <a:ea typeface="楷体" panose="02010609060101010101" charset="-122"/>
                <a:sym typeface="+mn-ea"/>
              </a:rPr>
              <a:t>Conclusion</a:t>
            </a:r>
            <a:endParaRPr lang="en-US" altLang="zh-CN" sz="3200" noProof="0" dirty="0">
              <a:ln>
                <a:noFill/>
              </a:ln>
              <a:solidFill>
                <a:schemeClr val="tx1"/>
              </a:solidFill>
              <a:effectLst/>
              <a:uLnTx/>
              <a:uFillTx/>
              <a:latin typeface="Times New Roman" panose="02020603050405020304" pitchFamily="18" charset="0"/>
              <a:ea typeface="楷体" panose="02010609060101010101" charset="-122"/>
              <a:sym typeface="+mn-ea"/>
            </a:endParaRPr>
          </a:p>
        </p:txBody>
      </p:sp>
      <p:sp>
        <p:nvSpPr>
          <p:cNvPr id="13" name="灯片编号占位符 12">
            <a:extLst>
              <a:ext uri="{FF2B5EF4-FFF2-40B4-BE49-F238E27FC236}">
                <a16:creationId xmlns:a16="http://schemas.microsoft.com/office/drawing/2014/main" id="{AC39C49B-22CE-4C26-9CEC-90EE94E75AA3}"/>
              </a:ext>
            </a:extLst>
          </p:cNvPr>
          <p:cNvSpPr>
            <a:spLocks noGrp="1"/>
          </p:cNvSpPr>
          <p:nvPr>
            <p:ph type="sldNum" sz="quarter" idx="12"/>
          </p:nvPr>
        </p:nvSpPr>
        <p:spPr/>
        <p:txBody>
          <a:bodyPr/>
          <a:lstStyle/>
          <a:p>
            <a:fld id="{AFB9E909-1E1D-4726-9675-978F608919A4}" type="slidenum">
              <a:rPr lang="zh-CN" altLang="en-US" smtClean="0"/>
              <a:t>6</a:t>
            </a:fld>
            <a:endParaRPr lang="en-US" altLang="zh-CN"/>
          </a:p>
        </p:txBody>
      </p:sp>
    </p:spTree>
    <p:extLst>
      <p:ext uri="{BB962C8B-B14F-4D97-AF65-F5344CB8AC3E}">
        <p14:creationId xmlns:p14="http://schemas.microsoft.com/office/powerpoint/2010/main" val="260491802"/>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对角圆角矩形 34"/>
          <p:cNvSpPr/>
          <p:nvPr/>
        </p:nvSpPr>
        <p:spPr bwMode="auto">
          <a:xfrm>
            <a:off x="6708934" y="71414"/>
            <a:ext cx="2339752"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mn-ea"/>
              </a:rPr>
              <a:t>Background</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CF15F988-761A-432F-86FA-74241D3EEC26}"/>
                  </a:ext>
                </a:extLst>
              </p:cNvPr>
              <p:cNvSpPr/>
              <p:nvPr/>
            </p:nvSpPr>
            <p:spPr>
              <a:xfrm>
                <a:off x="323528" y="1023464"/>
                <a:ext cx="8496944" cy="3880486"/>
              </a:xfrm>
              <a:prstGeom prst="rect">
                <a:avLst/>
              </a:prstGeom>
              <a:ln w="3175">
                <a:solidFill>
                  <a:schemeClr val="bg1">
                    <a:lumMod val="85000"/>
                  </a:schemeClr>
                </a:solidFill>
                <a:prstDash val="solid"/>
              </a:ln>
            </p:spPr>
            <p:txBody>
              <a:bodyPr wrap="squar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FGSM</a:t>
                </a:r>
                <a:r>
                  <a:rPr lang="en-US" altLang="zh-CN" sz="2000" b="1" dirty="0">
                    <a:solidFill>
                      <a:schemeClr val="tx2"/>
                    </a:solidFill>
                    <a:latin typeface="Times New Roman" panose="02020603050405020304" pitchFamily="18" charset="0"/>
                    <a:cs typeface="Times New Roman" panose="02020603050405020304" pitchFamily="18" charset="0"/>
                  </a:rPr>
                  <a:t>	GAN Father: Ian Goodfellow	2015 ICLR</a:t>
                </a:r>
                <a:endParaRPr lang="en-US" altLang="zh-CN" sz="2000" b="1" i="1" dirty="0">
                  <a:solidFill>
                    <a:srgbClr val="000000"/>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What to</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attack ?</a:t>
                </a:r>
              </a:p>
              <a:p>
                <a:r>
                  <a:rPr lang="en-US" altLang="zh-CN" sz="2000" dirty="0">
                    <a:solidFill>
                      <a:schemeClr val="tx1"/>
                    </a:solidFill>
                    <a:latin typeface="Times New Roman" panose="02020603050405020304" pitchFamily="18" charset="0"/>
                    <a:cs typeface="Times New Roman" panose="02020603050405020304" pitchFamily="18" charset="0"/>
                  </a:rPr>
                  <a:t>	input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𝑥</m:t>
                    </m:r>
                  </m:oMath>
                </a14:m>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output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𝑦</m:t>
                    </m:r>
                    <m:r>
                      <a:rPr lang="en-US" altLang="zh-CN" sz="2000" i="1">
                        <a:solidFill>
                          <a:schemeClr val="tx1"/>
                        </a:solidFill>
                        <a:latin typeface="Cambria Math" panose="02040503050406030204" pitchFamily="18" charset="0"/>
                        <a:cs typeface="Times New Roman" panose="02020603050405020304" pitchFamily="18" charset="0"/>
                      </a:rPr>
                      <m:t> </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	input </a:t>
                </a:r>
                <a14:m>
                  <m:oMath xmlns:m="http://schemas.openxmlformats.org/officeDocument/2006/math">
                    <m:sSup>
                      <m:sSupPr>
                        <m:ctrlPr>
                          <a:rPr lang="en-US" altLang="zh-CN" sz="2000" i="1" smtClean="0">
                            <a:solidFill>
                              <a:schemeClr val="tx1"/>
                            </a:solidFill>
                            <a:latin typeface="Cambria Math" panose="02040503050406030204" pitchFamily="18" charset="0"/>
                            <a:cs typeface="Times New Roman" panose="02020603050405020304" pitchFamily="18" charset="0"/>
                          </a:rPr>
                        </m:ctrlPr>
                      </m:sSupPr>
                      <m:e>
                        <m:r>
                          <a:rPr lang="en-US" altLang="zh-CN" sz="2000" b="0" i="1" smtClean="0">
                            <a:solidFill>
                              <a:schemeClr val="tx1"/>
                            </a:solidFill>
                            <a:latin typeface="Cambria Math" panose="02040503050406030204" pitchFamily="18" charset="0"/>
                            <a:cs typeface="Times New Roman" panose="02020603050405020304" pitchFamily="18" charset="0"/>
                          </a:rPr>
                          <m:t>𝑥</m:t>
                        </m:r>
                      </m:e>
                      <m:sup>
                        <m:r>
                          <a:rPr lang="en-US" altLang="zh-CN" sz="2000" b="0" i="1" smtClean="0">
                            <a:solidFill>
                              <a:schemeClr val="tx1"/>
                            </a:solidFill>
                            <a:latin typeface="Cambria Math" panose="02040503050406030204" pitchFamily="18" charset="0"/>
                            <a:cs typeface="Times New Roman" panose="02020603050405020304" pitchFamily="18" charset="0"/>
                          </a:rPr>
                          <m:t>∗</m:t>
                        </m:r>
                      </m:sup>
                    </m:sSup>
                    <m:r>
                      <a:rPr lang="en-US" altLang="zh-CN" sz="2000" i="1">
                        <a:solidFill>
                          <a:schemeClr val="tx1"/>
                        </a:solidFill>
                        <a:latin typeface="Cambria Math" panose="02040503050406030204" pitchFamily="18" charset="0"/>
                        <a:cs typeface="Times New Roman" panose="02020603050405020304" pitchFamily="18" charset="0"/>
                      </a:rPr>
                      <m:t> </m:t>
                    </m:r>
                  </m:oMath>
                </a14:m>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output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𝑦</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How to attack ?</a:t>
                </a:r>
              </a:p>
              <a:p>
                <a:r>
                  <a:rPr lang="en-US" altLang="zh-CN" sz="2000" dirty="0">
                    <a:solidFill>
                      <a:schemeClr val="tx1"/>
                    </a:solidFill>
                    <a:latin typeface="Times New Roman" panose="02020603050405020304" pitchFamily="18" charset="0"/>
                    <a:cs typeface="Times New Roman" panose="02020603050405020304" pitchFamily="18" charset="0"/>
                  </a:rPr>
                  <a:t>	Step 1	Loss function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𝐿</m:t>
                    </m:r>
                    <m:r>
                      <a:rPr lang="en-US" altLang="zh-CN" sz="2000" b="0" i="1" smtClean="0">
                        <a:latin typeface="Cambria Math" panose="02040503050406030204" pitchFamily="18" charset="0"/>
                        <a:cs typeface="Times New Roman" panose="02020603050405020304" pitchFamily="18" charset="0"/>
                      </a:rPr>
                      <m:t>( )</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solidFill>
                      <a:srgbClr val="C00000"/>
                    </a:solidFill>
                    <a:cs typeface="Times New Roman" panose="02020603050405020304" pitchFamily="18" charset="0"/>
                  </a:rPr>
                  <a:t>			</a:t>
                </a:r>
                <a14:m>
                  <m:oMath xmlns:m="http://schemas.openxmlformats.org/officeDocument/2006/math">
                    <m:func>
                      <m:funcPr>
                        <m:ctrlPr>
                          <a:rPr lang="en-US" altLang="zh-CN" sz="2000" i="1" smtClean="0">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2000" i="1" smtClean="0">
                                <a:solidFill>
                                  <a:srgbClr val="C00000"/>
                                </a:solidFill>
                                <a:latin typeface="Cambria Math" panose="02040503050406030204" pitchFamily="18" charset="0"/>
                                <a:cs typeface="Times New Roman" panose="02020603050405020304" pitchFamily="18" charset="0"/>
                              </a:rPr>
                            </m:ctrlPr>
                          </m:limLowPr>
                          <m:e>
                            <m:r>
                              <m:rPr>
                                <m:sty m:val="p"/>
                              </m:rPr>
                              <a:rPr lang="en-US" altLang="zh-CN" sz="2000" i="0" smtClean="0">
                                <a:solidFill>
                                  <a:srgbClr val="C00000"/>
                                </a:solidFill>
                                <a:latin typeface="Cambria Math" panose="02040503050406030204" pitchFamily="18" charset="0"/>
                                <a:cs typeface="Times New Roman" panose="02020603050405020304" pitchFamily="18" charset="0"/>
                              </a:rPr>
                              <m:t>max</m:t>
                            </m:r>
                          </m:e>
                          <m:lim>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lim>
                        </m:limLow>
                      </m:fName>
                      <m:e>
                        <m:r>
                          <a:rPr lang="en-US" altLang="zh-CN" sz="2000" b="0" i="1" smtClean="0">
                            <a:solidFill>
                              <a:srgbClr val="C00000"/>
                            </a:solidFill>
                            <a:latin typeface="Cambria Math" panose="02040503050406030204" pitchFamily="18" charset="0"/>
                            <a:cs typeface="Times New Roman" panose="02020603050405020304" pitchFamily="18" charset="0"/>
                          </a:rPr>
                          <m:t>𝐿</m:t>
                        </m:r>
                        <m:r>
                          <a:rPr lang="en-US" altLang="zh-CN" sz="2000" b="0" i="1" smtClean="0">
                            <a:solidFill>
                              <a:srgbClr val="C00000"/>
                            </a:solidFill>
                            <a:latin typeface="Cambria Math" panose="02040503050406030204" pitchFamily="18" charset="0"/>
                            <a:cs typeface="Times New Roman" panose="02020603050405020304" pitchFamily="18" charset="0"/>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b="0" i="1" smtClean="0">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𝑦</m:t>
                        </m:r>
                        <m:r>
                          <a:rPr lang="en-US" altLang="zh-CN" sz="2000" b="0" i="1" smtClean="0">
                            <a:solidFill>
                              <a:srgbClr val="C00000"/>
                            </a:solidFill>
                            <a:latin typeface="Cambria Math" panose="02040503050406030204" pitchFamily="18" charset="0"/>
                            <a:cs typeface="Times New Roman" panose="02020603050405020304" pitchFamily="18" charset="0"/>
                          </a:rPr>
                          <m:t>)</m:t>
                        </m:r>
                      </m:e>
                    </m:func>
                  </m:oMath>
                </a14:m>
                <a:endParaRPr lang="en-US" altLang="zh-CN" sz="2000" dirty="0">
                  <a:solidFill>
                    <a:srgbClr val="C00000"/>
                  </a:solidFill>
                  <a:latin typeface="Times New Roman" panose="02020603050405020304" pitchFamily="18" charset="0"/>
                  <a:cs typeface="Times New Roman" panose="02020603050405020304" pitchFamily="18" charset="0"/>
                </a:endParaRPr>
              </a:p>
              <a:p>
                <a:r>
                  <a:rPr lang="en-US" altLang="zh-CN" sz="2000" b="0" dirty="0">
                    <a:solidFill>
                      <a:schemeClr val="tx1"/>
                    </a:solidFill>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𝑠</m:t>
                    </m:r>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𝑡</m:t>
                    </m:r>
                    <m:r>
                      <a:rPr lang="en-US" altLang="zh-CN" sz="2000" b="0" i="1" smtClean="0">
                        <a:solidFill>
                          <a:schemeClr val="tx1"/>
                        </a:solidFill>
                        <a:latin typeface="Cambria Math" panose="02040503050406030204" pitchFamily="18" charset="0"/>
                        <a:cs typeface="Times New Roman" panose="02020603050405020304" pitchFamily="18" charset="0"/>
                      </a:rPr>
                      <m:t>. </m:t>
                    </m:r>
                    <m:sSub>
                      <m:sSubPr>
                        <m:ctrlPr>
                          <a:rPr lang="en-US" altLang="zh-CN" sz="2000" b="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000" b="0" i="1" smtClean="0">
                                <a:solidFill>
                                  <a:schemeClr val="tx1"/>
                                </a:solidFill>
                                <a:latin typeface="Cambria Math" panose="02040503050406030204" pitchFamily="18" charset="0"/>
                                <a:cs typeface="Times New Roman" panose="02020603050405020304" pitchFamily="18" charset="0"/>
                              </a:rPr>
                            </m:ctrlPr>
                          </m:dPr>
                          <m:e>
                            <m:sSup>
                              <m:sSupPr>
                                <m:ctrlPr>
                                  <a:rPr lang="en-US" altLang="zh-CN" sz="2000" i="1">
                                    <a:solidFill>
                                      <a:schemeClr val="tx1"/>
                                    </a:solidFill>
                                    <a:latin typeface="Cambria Math" panose="02040503050406030204" pitchFamily="18" charset="0"/>
                                    <a:cs typeface="Times New Roman" panose="02020603050405020304" pitchFamily="18" charset="0"/>
                                  </a:rPr>
                                </m:ctrlPr>
                              </m:sSupPr>
                              <m:e>
                                <m:r>
                                  <a:rPr lang="en-US" altLang="zh-CN" sz="2000" i="1">
                                    <a:solidFill>
                                      <a:schemeClr val="tx1"/>
                                    </a:solidFill>
                                    <a:latin typeface="Cambria Math" panose="02040503050406030204" pitchFamily="18" charset="0"/>
                                    <a:cs typeface="Times New Roman" panose="02020603050405020304" pitchFamily="18" charset="0"/>
                                  </a:rPr>
                                  <m:t>𝑥</m:t>
                                </m:r>
                              </m:e>
                              <m:sup>
                                <m:r>
                                  <a:rPr lang="en-US" altLang="zh-CN" sz="2000" i="1">
                                    <a:solidFill>
                                      <a:schemeClr val="tx1"/>
                                    </a:solidFill>
                                    <a:latin typeface="Cambria Math" panose="02040503050406030204" pitchFamily="18" charset="0"/>
                                    <a:cs typeface="Times New Roman" panose="02020603050405020304" pitchFamily="18" charset="0"/>
                                  </a:rPr>
                                  <m:t>∗</m:t>
                                </m:r>
                              </m:sup>
                            </m:sSup>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𝑥</m:t>
                            </m:r>
                          </m:e>
                        </m:d>
                        <m:r>
                          <a:rPr lang="en-US" altLang="zh-CN" sz="2000" b="0" i="1" smtClean="0">
                            <a:solidFill>
                              <a:schemeClr val="tx1"/>
                            </a:solidFill>
                            <a:latin typeface="Cambria Math" panose="02040503050406030204" pitchFamily="18" charset="0"/>
                            <a:cs typeface="Times New Roman" panose="02020603050405020304" pitchFamily="18" charset="0"/>
                          </a:rPr>
                          <m:t>|</m:t>
                        </m:r>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solidFill>
                          <a:schemeClr val="tx1"/>
                        </a:solidFill>
                        <a:latin typeface="Cambria Math" panose="02040503050406030204" pitchFamily="18" charset="0"/>
                        <a:cs typeface="Times New Roman" panose="02020603050405020304" pitchFamily="18" charset="0"/>
                      </a:rPr>
                      <m:t>𝜖</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Step 2	Linearity hypothesis</a:t>
                </a:r>
              </a:p>
              <a:p>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𝐿</m:t>
                    </m:r>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𝑥</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𝑦</m:t>
                        </m:r>
                      </m:e>
                    </m:d>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𝑦</m:t>
                        </m:r>
                      </m:e>
                    </m:d>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𝑥</m:t>
                            </m:r>
                          </m:e>
                          <m:sup>
                            <m:r>
                              <a:rPr lang="en-US" altLang="zh-CN" sz="2000" i="1">
                                <a:latin typeface="Cambria Math" panose="02040503050406030204" pitchFamily="18" charset="0"/>
                                <a:cs typeface="Times New Roman" panose="02020603050405020304" pitchFamily="18" charset="0"/>
                              </a:rPr>
                              <m:t>∗</m:t>
                            </m:r>
                          </m:sup>
                        </m:sSup>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𝑥</m:t>
                        </m:r>
                      </m:e>
                    </m:d>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𝐿</m:t>
                    </m:r>
                    <m:d>
                      <m:d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𝑦</m:t>
                        </m:r>
                      </m:e>
                    </m:d>
                  </m:oMath>
                </a14:m>
                <a:endParaRPr lang="en-US" altLang="zh-CN" sz="2000" b="0" dirty="0">
                  <a:ea typeface="Cambria Math" panose="02040503050406030204" pitchFamily="18" charset="0"/>
                  <a:cs typeface="Times New Roman" panose="02020603050405020304" pitchFamily="18" charset="0"/>
                </a:endParaRPr>
              </a:p>
              <a:p>
                <a:r>
                  <a:rPr lang="en-US" altLang="zh-CN" sz="2000" dirty="0">
                    <a:solidFill>
                      <a:srgbClr val="C00000"/>
                    </a:solidFill>
                    <a:cs typeface="Times New Roman" panose="02020603050405020304" pitchFamily="18" charset="0"/>
                    <a:sym typeface="Wingdings" panose="05000000000000000000" pitchFamily="2" charset="2"/>
                  </a:rPr>
                  <a:t> 			</a:t>
                </a:r>
                <a14:m>
                  <m:oMath xmlns:m="http://schemas.openxmlformats.org/officeDocument/2006/math">
                    <m:sSup>
                      <m:sSupPr>
                        <m:ctrlPr>
                          <a:rPr lang="en-US" altLang="zh-CN" sz="2000" i="1" smtClean="0">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b="0" i="1" smtClean="0">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𝑥</m:t>
                    </m:r>
                    <m:r>
                      <a:rPr lang="en-US" altLang="zh-CN" sz="2000" b="0" i="1" smtClean="0">
                        <a:solidFill>
                          <a:srgbClr val="C00000"/>
                        </a:solidFill>
                        <a:latin typeface="Cambria Math" panose="02040503050406030204" pitchFamily="18" charset="0"/>
                        <a:cs typeface="Times New Roman" panose="02020603050405020304" pitchFamily="18" charset="0"/>
                      </a:rPr>
                      <m:t>+</m:t>
                    </m:r>
                    <m:r>
                      <a:rPr lang="zh-CN" altLang="en-US" sz="2000" b="0" i="1" smtClean="0">
                        <a:solidFill>
                          <a:srgbClr val="C00000"/>
                        </a:solidFill>
                        <a:latin typeface="Cambria Math" panose="02040503050406030204" pitchFamily="18" charset="0"/>
                        <a:cs typeface="Times New Roman" panose="02020603050405020304" pitchFamily="18" charset="0"/>
                      </a:rPr>
                      <m:t>𝜖</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𝑠𝑖𝑔𝑛</m:t>
                    </m:r>
                    <m:r>
                      <a:rPr lang="en-US" altLang="zh-CN" sz="20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𝐿</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solidFill>
                    <a:srgbClr val="C00000"/>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	Step 3	</a:t>
                </a:r>
                <a14:m>
                  <m:oMath xmlns:m="http://schemas.openxmlformats.org/officeDocument/2006/math">
                    <m:sSub>
                      <m:sSubPr>
                        <m:ctrlPr>
                          <a:rPr lang="en-US" altLang="zh-CN" sz="200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𝐿</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US" altLang="zh-CN" sz="2000" dirty="0">
                    <a:solidFill>
                      <a:schemeClr val="tx1"/>
                    </a:solidFill>
                    <a:latin typeface="Times New Roman" panose="02020603050405020304" pitchFamily="18" charset="0"/>
                    <a:cs typeface="Times New Roman" panose="02020603050405020304" pitchFamily="18" charset="0"/>
                  </a:rPr>
                  <a:t> norm bound</a:t>
                </a:r>
                <a:r>
                  <a:rPr lang="en-US" altLang="zh-CN" sz="2000" dirty="0">
                    <a:latin typeface="Times New Roman" panose="02020603050405020304" pitchFamily="18" charset="0"/>
                    <a:cs typeface="Times New Roman" panose="02020603050405020304" pitchFamily="18" charset="0"/>
                  </a:rPr>
                  <a:t>	</a:t>
                </a:r>
                <a:endParaRPr lang="en-US" altLang="zh-CN"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0" name="矩形 89">
                <a:extLst>
                  <a:ext uri="{FF2B5EF4-FFF2-40B4-BE49-F238E27FC236}">
                    <a16:creationId xmlns:a16="http://schemas.microsoft.com/office/drawing/2014/main" id="{CF15F988-761A-432F-86FA-74241D3EEC26}"/>
                  </a:ext>
                </a:extLst>
              </p:cNvPr>
              <p:cNvSpPr>
                <a:spLocks noRot="1" noChangeAspect="1" noMove="1" noResize="1" noEditPoints="1" noAdjustHandles="1" noChangeArrowheads="1" noChangeShapeType="1" noTextEdit="1"/>
              </p:cNvSpPr>
              <p:nvPr/>
            </p:nvSpPr>
            <p:spPr>
              <a:xfrm>
                <a:off x="323528" y="1023464"/>
                <a:ext cx="8496944" cy="3880486"/>
              </a:xfrm>
              <a:prstGeom prst="rect">
                <a:avLst/>
              </a:prstGeom>
              <a:blipFill>
                <a:blip r:embed="rId3"/>
                <a:stretch>
                  <a:fillRect l="-717" t="-942" b="-1884"/>
                </a:stretch>
              </a:blipFill>
              <a:ln w="3175">
                <a:solidFill>
                  <a:schemeClr val="bg1">
                    <a:lumMod val="85000"/>
                  </a:schemeClr>
                </a:solidFill>
                <a:prstDash val="solid"/>
              </a:ln>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4866826E-CF2F-46A1-B22B-4B5F693F14E8}"/>
              </a:ext>
            </a:extLst>
          </p:cNvPr>
          <p:cNvPicPr>
            <a:picLocks noChangeAspect="1"/>
          </p:cNvPicPr>
          <p:nvPr/>
        </p:nvPicPr>
        <p:blipFill>
          <a:blip r:embed="rId4"/>
          <a:stretch>
            <a:fillRect/>
          </a:stretch>
        </p:blipFill>
        <p:spPr>
          <a:xfrm>
            <a:off x="7254666" y="2253071"/>
            <a:ext cx="1500984" cy="1233103"/>
          </a:xfrm>
          <a:prstGeom prst="rect">
            <a:avLst/>
          </a:prstGeom>
        </p:spPr>
      </p:pic>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B0C7190E-E802-4385-BCE4-2217F96945E3}"/>
                  </a:ext>
                </a:extLst>
              </p:cNvPr>
              <p:cNvSpPr/>
              <p:nvPr/>
            </p:nvSpPr>
            <p:spPr>
              <a:xfrm>
                <a:off x="323528" y="4934842"/>
                <a:ext cx="8496944" cy="1631216"/>
              </a:xfrm>
              <a:prstGeom prst="rect">
                <a:avLst/>
              </a:prstGeom>
              <a:ln w="3175">
                <a:solidFill>
                  <a:schemeClr val="bg1">
                    <a:lumMod val="85000"/>
                  </a:schemeClr>
                </a:solidFill>
                <a:prstDash val="solid"/>
              </a:ln>
            </p:spPr>
            <p:txBody>
              <a:bodyPr wrap="squar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I-FGSM</a:t>
                </a:r>
              </a:p>
              <a:p>
                <a:r>
                  <a:rPr lang="en-US" altLang="zh-CN" sz="2000" b="1" i="1" dirty="0">
                    <a:solidFill>
                      <a:srgbClr val="000000"/>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Step 2	</a:t>
                </a:r>
                <a:r>
                  <a:rPr lang="en-US" altLang="zh-CN" sz="2000" dirty="0">
                    <a:latin typeface="Times New Roman" panose="02020603050405020304" pitchFamily="18" charset="0"/>
                    <a:cs typeface="Times New Roman" panose="02020603050405020304" pitchFamily="18" charset="0"/>
                  </a:rPr>
                  <a:t> Linearity hypothesis</a:t>
                </a:r>
              </a:p>
              <a:p>
                <a:r>
                  <a:rPr lang="en-US" altLang="zh-CN" sz="2000" dirty="0">
                    <a:solidFill>
                      <a:srgbClr val="C00000"/>
                    </a:solidFill>
                    <a:cs typeface="Times New Roman" panose="02020603050405020304" pitchFamily="18" charset="0"/>
                    <a:sym typeface="Wingdings" panose="05000000000000000000" pitchFamily="2" charset="2"/>
                  </a:rPr>
                  <a:t>			</a:t>
                </a:r>
                <a14:m>
                  <m:oMath xmlns:m="http://schemas.openxmlformats.org/officeDocument/2006/math">
                    <m:sSubSup>
                      <m:sSubSupPr>
                        <m:ctrlPr>
                          <a:rPr lang="en-US" altLang="zh-CN" sz="200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ctrlPr>
                      </m:sSubSupPr>
                      <m:e>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𝑜</m:t>
                        </m:r>
                      </m:sub>
                      <m:sup>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m:t>
                        </m:r>
                      </m:sup>
                    </m:sSubSup>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m:t>
                    </m:r>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𝑥</m:t>
                    </m:r>
                  </m:oMath>
                </a14:m>
                <a:endParaRPr lang="en-US" altLang="zh-CN" sz="2000" b="0" i="1" dirty="0">
                  <a:solidFill>
                    <a:srgbClr val="C00000"/>
                  </a:solidFill>
                  <a:latin typeface="Cambria Math" panose="02040503050406030204" pitchFamily="18" charset="0"/>
                  <a:cs typeface="Times New Roman" panose="02020603050405020304" pitchFamily="18" charset="0"/>
                  <a:sym typeface="Wingdings" panose="05000000000000000000" pitchFamily="2" charset="2"/>
                </a:endParaRPr>
              </a:p>
              <a:p>
                <a:r>
                  <a:rPr lang="en-US" altLang="zh-CN" sz="2000" dirty="0">
                    <a:solidFill>
                      <a:srgbClr val="C00000"/>
                    </a:solidFill>
                    <a:cs typeface="Times New Roman" panose="02020603050405020304" pitchFamily="18" charset="0"/>
                    <a:sym typeface="Wingdings" panose="05000000000000000000" pitchFamily="2" charset="2"/>
                  </a:rPr>
                  <a:t>			</a:t>
                </a:r>
                <a14:m>
                  <m:oMath xmlns:m="http://schemas.openxmlformats.org/officeDocument/2006/math">
                    <m:sSubSup>
                      <m:sSubSupPr>
                        <m:ctrlP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ctrlPr>
                      </m:sSubSupPr>
                      <m:e>
                        <m: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𝑡</m:t>
                        </m:r>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+1</m:t>
                        </m:r>
                      </m:sub>
                      <m:sup>
                        <m: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t>∗</m:t>
                        </m:r>
                      </m:sup>
                    </m:sSubSup>
                    <m:r>
                      <a:rPr lang="en-US" altLang="zh-CN" sz="2000" i="1">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𝑐𝑙𝑖𝑝</m:t>
                    </m:r>
                    <m:r>
                      <a:rPr lang="en-US" altLang="zh-CN" sz="2000" b="0" i="1" smtClean="0">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𝑥</m:t>
                    </m:r>
                    <m:r>
                      <a:rPr lang="en-US" altLang="zh-CN" sz="2000" b="0" i="1" smtClean="0">
                        <a:solidFill>
                          <a:srgbClr val="C00000"/>
                        </a:solidFill>
                        <a:latin typeface="Cambria Math" panose="02040503050406030204" pitchFamily="18" charset="0"/>
                        <a:cs typeface="Times New Roman" panose="02020603050405020304" pitchFamily="18" charset="0"/>
                      </a:rPr>
                      <m:t>+</m:t>
                    </m:r>
                    <m:r>
                      <a:rPr lang="zh-CN" altLang="en-US" sz="2000" i="1" dirty="0" smtClean="0">
                        <a:solidFill>
                          <a:srgbClr val="C00000"/>
                        </a:solidFill>
                        <a:latin typeface="Cambria Math" panose="02040503050406030204" pitchFamily="18" charset="0"/>
                        <a:cs typeface="Times New Roman" panose="02020603050405020304" pitchFamily="18" charset="0"/>
                      </a:rPr>
                      <m:t>𝛼</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𝑠𝑖𝑔𝑛</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𝐿</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ctrlPr>
                      </m:sSubSupPr>
                      <m:e>
                        <m: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𝑥</m:t>
                        </m:r>
                      </m:e>
                      <m:sub>
                        <m:r>
                          <a:rPr lang="en-US" altLang="zh-CN" sz="2000" b="0" i="1" smtClean="0">
                            <a:solidFill>
                              <a:srgbClr val="C00000"/>
                            </a:solidFill>
                            <a:latin typeface="Cambria Math" panose="02040503050406030204" pitchFamily="18" charset="0"/>
                            <a:cs typeface="Times New Roman" panose="02020603050405020304" pitchFamily="18" charset="0"/>
                            <a:sym typeface="Wingdings" panose="05000000000000000000" pitchFamily="2" charset="2"/>
                          </a:rPr>
                          <m:t>𝑡</m:t>
                        </m:r>
                      </m:sub>
                      <m:sup>
                        <m:r>
                          <a:rPr lang="en-US" altLang="zh-CN" sz="2000" i="1">
                            <a:solidFill>
                              <a:srgbClr val="C00000"/>
                            </a:solidFill>
                            <a:latin typeface="Cambria Math" panose="02040503050406030204" pitchFamily="18" charset="0"/>
                            <a:cs typeface="Times New Roman" panose="02020603050405020304" pitchFamily="18" charset="0"/>
                            <a:sym typeface="Wingdings" panose="05000000000000000000" pitchFamily="2" charset="2"/>
                          </a:rPr>
                          <m:t>∗</m:t>
                        </m:r>
                      </m:sup>
                    </m:sSubSup>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solidFill>
                    <a:srgbClr val="C00000"/>
                  </a:solidFill>
                  <a:latin typeface="Times New Roman" panose="02020603050405020304" pitchFamily="18" charset="0"/>
                  <a:cs typeface="Times New Roman" panose="02020603050405020304" pitchFamily="18" charset="0"/>
                </a:endParaRPr>
              </a:p>
              <a:p>
                <a:pPr algn="ctr"/>
                <a:endParaRPr lang="en-US" altLang="zh-CN" sz="20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91" name="矩形 90">
                <a:extLst>
                  <a:ext uri="{FF2B5EF4-FFF2-40B4-BE49-F238E27FC236}">
                    <a16:creationId xmlns:a16="http://schemas.microsoft.com/office/drawing/2014/main" id="{B0C7190E-E802-4385-BCE4-2217F96945E3}"/>
                  </a:ext>
                </a:extLst>
              </p:cNvPr>
              <p:cNvSpPr>
                <a:spLocks noRot="1" noChangeAspect="1" noMove="1" noResize="1" noEditPoints="1" noAdjustHandles="1" noChangeArrowheads="1" noChangeShapeType="1" noTextEdit="1"/>
              </p:cNvSpPr>
              <p:nvPr/>
            </p:nvSpPr>
            <p:spPr>
              <a:xfrm>
                <a:off x="323528" y="4934842"/>
                <a:ext cx="8496944" cy="1631216"/>
              </a:xfrm>
              <a:prstGeom prst="rect">
                <a:avLst/>
              </a:prstGeom>
              <a:blipFill>
                <a:blip r:embed="rId5"/>
                <a:stretch>
                  <a:fillRect l="-717" t="-2239"/>
                </a:stretch>
              </a:blipFill>
              <a:ln w="3175">
                <a:solidFill>
                  <a:schemeClr val="bg1">
                    <a:lumMod val="85000"/>
                  </a:schemeClr>
                </a:solidFill>
                <a:prstDash val="solid"/>
              </a:ln>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71FC0638-1972-4AF1-9DC9-8FF1AC9FAE10}"/>
              </a:ext>
            </a:extLst>
          </p:cNvPr>
          <p:cNvPicPr>
            <a:picLocks noChangeAspect="1"/>
          </p:cNvPicPr>
          <p:nvPr/>
        </p:nvPicPr>
        <p:blipFill>
          <a:blip r:embed="rId6"/>
          <a:stretch>
            <a:fillRect/>
          </a:stretch>
        </p:blipFill>
        <p:spPr>
          <a:xfrm>
            <a:off x="7254666" y="5072069"/>
            <a:ext cx="1500984" cy="1356761"/>
          </a:xfrm>
          <a:prstGeom prst="rect">
            <a:avLst/>
          </a:prstGeom>
        </p:spPr>
      </p:pic>
      <p:sp>
        <p:nvSpPr>
          <p:cNvPr id="16" name="爆炸形: 8 pt  15">
            <a:extLst>
              <a:ext uri="{FF2B5EF4-FFF2-40B4-BE49-F238E27FC236}">
                <a16:creationId xmlns:a16="http://schemas.microsoft.com/office/drawing/2014/main" id="{78B8CB27-D0EC-4493-B82C-D330C7C868CC}"/>
              </a:ext>
            </a:extLst>
          </p:cNvPr>
          <p:cNvSpPr/>
          <p:nvPr/>
        </p:nvSpPr>
        <p:spPr>
          <a:xfrm>
            <a:off x="6804248" y="530787"/>
            <a:ext cx="2339752" cy="1199122"/>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Non-Targeted</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C07C3A3C-89DB-4CC5-9889-0EBF55CAA2A8}"/>
              </a:ext>
            </a:extLst>
          </p:cNvPr>
          <p:cNvSpPr>
            <a:spLocks noGrp="1"/>
          </p:cNvSpPr>
          <p:nvPr>
            <p:ph type="sldNum" sz="quarter" idx="12"/>
          </p:nvPr>
        </p:nvSpPr>
        <p:spPr/>
        <p:txBody>
          <a:bodyPr/>
          <a:lstStyle/>
          <a:p>
            <a:fld id="{AFB9E909-1E1D-4726-9675-978F608919A4}" type="slidenum">
              <a:rPr lang="zh-CN" altLang="en-US" smtClean="0"/>
              <a:t>7</a:t>
            </a:fld>
            <a:endParaRPr lang="en-US" altLang="zh-CN"/>
          </a:p>
        </p:txBody>
      </p:sp>
    </p:spTree>
    <p:extLst>
      <p:ext uri="{BB962C8B-B14F-4D97-AF65-F5344CB8AC3E}">
        <p14:creationId xmlns:p14="http://schemas.microsoft.com/office/powerpoint/2010/main" val="124379218"/>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CF15F988-761A-432F-86FA-74241D3EEC26}"/>
                  </a:ext>
                </a:extLst>
              </p:cNvPr>
              <p:cNvSpPr/>
              <p:nvPr/>
            </p:nvSpPr>
            <p:spPr>
              <a:xfrm>
                <a:off x="323528" y="1023464"/>
                <a:ext cx="8496944" cy="4186211"/>
              </a:xfrm>
              <a:prstGeom prst="rect">
                <a:avLst/>
              </a:prstGeom>
              <a:ln w="3175">
                <a:solidFill>
                  <a:schemeClr val="bg1">
                    <a:lumMod val="85000"/>
                  </a:schemeClr>
                </a:solidFill>
                <a:prstDash val="solid"/>
              </a:ln>
            </p:spPr>
            <p:txBody>
              <a:bodyPr wrap="squar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FGSM</a:t>
                </a:r>
                <a:r>
                  <a:rPr lang="en-US" altLang="zh-CN" sz="2000" b="1" dirty="0">
                    <a:solidFill>
                      <a:schemeClr val="tx2"/>
                    </a:solidFill>
                    <a:latin typeface="Times New Roman" panose="02020603050405020304" pitchFamily="18" charset="0"/>
                    <a:cs typeface="Times New Roman" panose="02020603050405020304" pitchFamily="18" charset="0"/>
                  </a:rPr>
                  <a:t>	GAN Father: Ian Goodfellow	2015 ICLR</a:t>
                </a:r>
                <a:endParaRPr lang="en-US" altLang="zh-CN" sz="2000" b="1" i="1" dirty="0">
                  <a:solidFill>
                    <a:srgbClr val="000000"/>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What to</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attack ?</a:t>
                </a:r>
              </a:p>
              <a:p>
                <a:r>
                  <a:rPr lang="en-US" altLang="zh-CN" sz="2000" dirty="0">
                    <a:solidFill>
                      <a:schemeClr val="tx1"/>
                    </a:solidFill>
                    <a:latin typeface="Times New Roman" panose="02020603050405020304" pitchFamily="18" charset="0"/>
                    <a:cs typeface="Times New Roman" panose="02020603050405020304" pitchFamily="18" charset="0"/>
                  </a:rPr>
                  <a:t>	input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𝑥</m:t>
                    </m:r>
                  </m:oMath>
                </a14:m>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output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𝑦</m:t>
                    </m:r>
                    <m:r>
                      <a:rPr lang="en-US" altLang="zh-CN" sz="2000" i="1">
                        <a:solidFill>
                          <a:schemeClr val="tx1"/>
                        </a:solidFill>
                        <a:latin typeface="Cambria Math" panose="02040503050406030204" pitchFamily="18" charset="0"/>
                        <a:cs typeface="Times New Roman" panose="02020603050405020304" pitchFamily="18" charset="0"/>
                      </a:rPr>
                      <m:t> </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	input </a:t>
                </a:r>
                <a14:m>
                  <m:oMath xmlns:m="http://schemas.openxmlformats.org/officeDocument/2006/math">
                    <m:sSup>
                      <m:sSupPr>
                        <m:ctrlPr>
                          <a:rPr lang="en-US" altLang="zh-CN" sz="2000" i="1" smtClean="0">
                            <a:solidFill>
                              <a:schemeClr val="tx1"/>
                            </a:solidFill>
                            <a:latin typeface="Cambria Math" panose="02040503050406030204" pitchFamily="18" charset="0"/>
                            <a:cs typeface="Times New Roman" panose="02020603050405020304" pitchFamily="18" charset="0"/>
                          </a:rPr>
                        </m:ctrlPr>
                      </m:sSupPr>
                      <m:e>
                        <m:r>
                          <a:rPr lang="en-US" altLang="zh-CN" sz="2000" b="0" i="1" smtClean="0">
                            <a:solidFill>
                              <a:schemeClr val="tx1"/>
                            </a:solidFill>
                            <a:latin typeface="Cambria Math" panose="02040503050406030204" pitchFamily="18" charset="0"/>
                            <a:cs typeface="Times New Roman" panose="02020603050405020304" pitchFamily="18" charset="0"/>
                          </a:rPr>
                          <m:t>𝑥</m:t>
                        </m:r>
                      </m:e>
                      <m:sup>
                        <m:r>
                          <a:rPr lang="en-US" altLang="zh-CN" sz="2000" b="0" i="1" smtClean="0">
                            <a:solidFill>
                              <a:schemeClr val="tx1"/>
                            </a:solidFill>
                            <a:latin typeface="Cambria Math" panose="02040503050406030204" pitchFamily="18" charset="0"/>
                            <a:cs typeface="Times New Roman" panose="02020603050405020304" pitchFamily="18" charset="0"/>
                          </a:rPr>
                          <m:t>∗</m:t>
                        </m:r>
                      </m:sup>
                    </m:sSup>
                    <m:r>
                      <a:rPr lang="en-US" altLang="zh-CN" sz="2000" i="1">
                        <a:solidFill>
                          <a:schemeClr val="tx1"/>
                        </a:solidFill>
                        <a:latin typeface="Cambria Math" panose="02040503050406030204" pitchFamily="18" charset="0"/>
                        <a:cs typeface="Times New Roman" panose="02020603050405020304" pitchFamily="18" charset="0"/>
                      </a:rPr>
                      <m:t> </m:t>
                    </m:r>
                  </m:oMath>
                </a14:m>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output </a:t>
                </a:r>
                <a14:m>
                  <m:oMath xmlns:m="http://schemas.openxmlformats.org/officeDocument/2006/math">
                    <m:sSup>
                      <m:sSupPr>
                        <m:ctrlPr>
                          <a:rPr lang="en-US" altLang="zh-CN" sz="2000" b="0" i="1" smtClean="0">
                            <a:solidFill>
                              <a:schemeClr val="tx1"/>
                            </a:solidFill>
                            <a:latin typeface="Cambria Math" panose="02040503050406030204" pitchFamily="18" charset="0"/>
                            <a:cs typeface="Times New Roman" panose="02020603050405020304" pitchFamily="18" charset="0"/>
                          </a:rPr>
                        </m:ctrlPr>
                      </m:sSupPr>
                      <m:e>
                        <m:r>
                          <a:rPr lang="en-US" altLang="zh-CN" sz="2000" b="0" i="1" smtClean="0">
                            <a:solidFill>
                              <a:schemeClr val="tx1"/>
                            </a:solidFill>
                            <a:latin typeface="Cambria Math" panose="02040503050406030204" pitchFamily="18" charset="0"/>
                            <a:cs typeface="Times New Roman" panose="02020603050405020304" pitchFamily="18" charset="0"/>
                          </a:rPr>
                          <m:t>𝑦</m:t>
                        </m:r>
                      </m:e>
                      <m:sup>
                        <m:r>
                          <a:rPr lang="en-US" altLang="zh-CN" sz="2000" b="0" i="1" smtClean="0">
                            <a:solidFill>
                              <a:schemeClr val="tx1"/>
                            </a:solidFill>
                            <a:latin typeface="Cambria Math" panose="02040503050406030204" pitchFamily="18" charset="0"/>
                            <a:cs typeface="Times New Roman" panose="02020603050405020304" pitchFamily="18" charset="0"/>
                          </a:rPr>
                          <m:t>∗</m:t>
                        </m:r>
                      </m:sup>
                    </m:sSup>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How to attack ?</a:t>
                </a:r>
              </a:p>
              <a:p>
                <a:r>
                  <a:rPr lang="en-US" altLang="zh-CN" sz="2000" dirty="0">
                    <a:solidFill>
                      <a:schemeClr val="tx1"/>
                    </a:solidFill>
                    <a:latin typeface="Times New Roman" panose="02020603050405020304" pitchFamily="18" charset="0"/>
                    <a:cs typeface="Times New Roman" panose="02020603050405020304" pitchFamily="18" charset="0"/>
                  </a:rPr>
                  <a:t>	Step 1	Loss function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𝐿</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 </m:t>
                        </m:r>
                      </m:e>
                    </m:d>
                  </m:oMath>
                </a14:m>
                <a:endParaRPr lang="en-US" altLang="zh-CN" sz="2000" b="0" i="1" dirty="0">
                  <a:latin typeface="Cambria Math" panose="02040503050406030204" pitchFamily="18" charset="0"/>
                  <a:cs typeface="Times New Roman" panose="02020603050405020304" pitchFamily="18" charset="0"/>
                </a:endParaRPr>
              </a:p>
              <a:p>
                <a:r>
                  <a:rPr lang="en-US" altLang="zh-CN" sz="2000" dirty="0">
                    <a:solidFill>
                      <a:srgbClr val="C00000"/>
                    </a:solidFill>
                    <a:cs typeface="Times New Roman" panose="02020603050405020304" pitchFamily="18" charset="0"/>
                  </a:rPr>
                  <a:t>			</a:t>
                </a:r>
                <a14:m>
                  <m:oMath xmlns:m="http://schemas.openxmlformats.org/officeDocument/2006/math">
                    <m:func>
                      <m:funcPr>
                        <m:ctrlPr>
                          <a:rPr lang="en-US" altLang="zh-CN" sz="2000" i="1" smtClean="0">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2000" i="1" smtClean="0">
                                <a:solidFill>
                                  <a:srgbClr val="C00000"/>
                                </a:solidFill>
                                <a:latin typeface="Cambria Math" panose="02040503050406030204" pitchFamily="18" charset="0"/>
                                <a:cs typeface="Times New Roman" panose="02020603050405020304" pitchFamily="18" charset="0"/>
                              </a:rPr>
                            </m:ctrlPr>
                          </m:limLowPr>
                          <m:e>
                            <m:r>
                              <m:rPr>
                                <m:sty m:val="p"/>
                              </m:rPr>
                              <a:rPr lang="en-US" altLang="zh-CN" sz="2000" i="0" smtClean="0">
                                <a:solidFill>
                                  <a:srgbClr val="C00000"/>
                                </a:solidFill>
                                <a:latin typeface="Cambria Math" panose="02040503050406030204" pitchFamily="18" charset="0"/>
                                <a:cs typeface="Times New Roman" panose="02020603050405020304" pitchFamily="18" charset="0"/>
                              </a:rPr>
                              <m:t>m</m:t>
                            </m:r>
                            <m:r>
                              <m:rPr>
                                <m:sty m:val="p"/>
                              </m:rPr>
                              <a:rPr lang="en-US" altLang="zh-CN" sz="2000" b="0" i="0" smtClean="0">
                                <a:solidFill>
                                  <a:srgbClr val="C00000"/>
                                </a:solidFill>
                                <a:latin typeface="Cambria Math" panose="02040503050406030204" pitchFamily="18" charset="0"/>
                                <a:cs typeface="Times New Roman" panose="02020603050405020304" pitchFamily="18" charset="0"/>
                              </a:rPr>
                              <m:t>in</m:t>
                            </m:r>
                          </m:e>
                          <m:lim>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lim>
                        </m:limLow>
                      </m:fName>
                      <m:e>
                        <m:r>
                          <a:rPr lang="en-US" altLang="zh-CN" sz="2000" b="0" i="1" smtClean="0">
                            <a:solidFill>
                              <a:srgbClr val="C00000"/>
                            </a:solidFill>
                            <a:latin typeface="Cambria Math" panose="02040503050406030204" pitchFamily="18" charset="0"/>
                            <a:cs typeface="Times New Roman" panose="02020603050405020304" pitchFamily="18" charset="0"/>
                          </a:rPr>
                          <m:t>𝐿</m:t>
                        </m:r>
                        <m:r>
                          <a:rPr lang="en-US" altLang="zh-CN" sz="2000" b="0" i="1" smtClean="0">
                            <a:solidFill>
                              <a:srgbClr val="C00000"/>
                            </a:solidFill>
                            <a:latin typeface="Cambria Math" panose="02040503050406030204" pitchFamily="18" charset="0"/>
                            <a:cs typeface="Times New Roman" panose="02020603050405020304" pitchFamily="18" charset="0"/>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b="0" i="1" smtClean="0">
                            <a:solidFill>
                              <a:srgbClr val="C00000"/>
                            </a:solidFill>
                            <a:latin typeface="Cambria Math" panose="02040503050406030204" pitchFamily="18" charset="0"/>
                            <a:cs typeface="Times New Roman" panose="02020603050405020304" pitchFamily="18" charset="0"/>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𝑦</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b="0" i="1" smtClean="0">
                            <a:solidFill>
                              <a:srgbClr val="C00000"/>
                            </a:solidFill>
                            <a:latin typeface="Cambria Math" panose="02040503050406030204" pitchFamily="18" charset="0"/>
                            <a:cs typeface="Times New Roman" panose="02020603050405020304" pitchFamily="18" charset="0"/>
                          </a:rPr>
                          <m:t>)</m:t>
                        </m:r>
                      </m:e>
                    </m:func>
                  </m:oMath>
                </a14:m>
                <a:endParaRPr lang="en-US" altLang="zh-CN" sz="2000" dirty="0">
                  <a:solidFill>
                    <a:srgbClr val="C00000"/>
                  </a:solidFill>
                  <a:latin typeface="Times New Roman" panose="02020603050405020304" pitchFamily="18" charset="0"/>
                  <a:cs typeface="Times New Roman" panose="02020603050405020304" pitchFamily="18" charset="0"/>
                </a:endParaRPr>
              </a:p>
              <a:p>
                <a:r>
                  <a:rPr lang="en-US" altLang="zh-CN" sz="2000" b="0" dirty="0">
                    <a:solidFill>
                      <a:schemeClr val="tx1"/>
                    </a:solidFill>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cs typeface="Times New Roman" panose="02020603050405020304" pitchFamily="18" charset="0"/>
                      </a:rPr>
                      <m:t>𝑠</m:t>
                    </m:r>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𝑡</m:t>
                    </m:r>
                    <m:r>
                      <a:rPr lang="en-US" altLang="zh-CN" sz="2000" b="0" i="1" smtClean="0">
                        <a:solidFill>
                          <a:schemeClr val="tx1"/>
                        </a:solidFill>
                        <a:latin typeface="Cambria Math" panose="02040503050406030204" pitchFamily="18" charset="0"/>
                        <a:cs typeface="Times New Roman" panose="02020603050405020304" pitchFamily="18" charset="0"/>
                      </a:rPr>
                      <m:t>. </m:t>
                    </m:r>
                    <m:sSub>
                      <m:sSubPr>
                        <m:ctrlPr>
                          <a:rPr lang="en-US" altLang="zh-CN" sz="2000" b="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000" b="0" i="1" smtClean="0">
                                <a:solidFill>
                                  <a:schemeClr val="tx1"/>
                                </a:solidFill>
                                <a:latin typeface="Cambria Math" panose="02040503050406030204" pitchFamily="18" charset="0"/>
                                <a:cs typeface="Times New Roman" panose="02020603050405020304" pitchFamily="18" charset="0"/>
                              </a:rPr>
                            </m:ctrlPr>
                          </m:dPr>
                          <m:e>
                            <m:sSup>
                              <m:sSupPr>
                                <m:ctrlPr>
                                  <a:rPr lang="en-US" altLang="zh-CN" sz="2000" i="1">
                                    <a:solidFill>
                                      <a:schemeClr val="tx1"/>
                                    </a:solidFill>
                                    <a:latin typeface="Cambria Math" panose="02040503050406030204" pitchFamily="18" charset="0"/>
                                    <a:cs typeface="Times New Roman" panose="02020603050405020304" pitchFamily="18" charset="0"/>
                                  </a:rPr>
                                </m:ctrlPr>
                              </m:sSupPr>
                              <m:e>
                                <m:r>
                                  <a:rPr lang="en-US" altLang="zh-CN" sz="2000" i="1">
                                    <a:solidFill>
                                      <a:schemeClr val="tx1"/>
                                    </a:solidFill>
                                    <a:latin typeface="Cambria Math" panose="02040503050406030204" pitchFamily="18" charset="0"/>
                                    <a:cs typeface="Times New Roman" panose="02020603050405020304" pitchFamily="18" charset="0"/>
                                  </a:rPr>
                                  <m:t>𝑥</m:t>
                                </m:r>
                              </m:e>
                              <m:sup>
                                <m:r>
                                  <a:rPr lang="en-US" altLang="zh-CN" sz="2000" i="1">
                                    <a:solidFill>
                                      <a:schemeClr val="tx1"/>
                                    </a:solidFill>
                                    <a:latin typeface="Cambria Math" panose="02040503050406030204" pitchFamily="18" charset="0"/>
                                    <a:cs typeface="Times New Roman" panose="02020603050405020304" pitchFamily="18" charset="0"/>
                                  </a:rPr>
                                  <m:t>∗</m:t>
                                </m:r>
                              </m:sup>
                            </m:sSup>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𝑥</m:t>
                            </m:r>
                          </m:e>
                        </m:d>
                        <m:r>
                          <a:rPr lang="en-US" altLang="zh-CN" sz="2000" b="0" i="1" smtClean="0">
                            <a:solidFill>
                              <a:schemeClr val="tx1"/>
                            </a:solidFill>
                            <a:latin typeface="Cambria Math" panose="02040503050406030204" pitchFamily="18" charset="0"/>
                            <a:cs typeface="Times New Roman" panose="02020603050405020304" pitchFamily="18" charset="0"/>
                          </a:rPr>
                          <m:t>|</m:t>
                        </m:r>
                      </m:e>
                      <m:sub>
                        <m:r>
                          <a:rPr lang="en-US" altLang="zh-CN" sz="20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Sub>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solidFill>
                          <a:schemeClr val="tx1"/>
                        </a:solidFill>
                        <a:latin typeface="Cambria Math" panose="02040503050406030204" pitchFamily="18" charset="0"/>
                        <a:cs typeface="Times New Roman" panose="02020603050405020304" pitchFamily="18" charset="0"/>
                      </a:rPr>
                      <m:t>𝜖</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Step 2	Linearity hypothesis</a:t>
                </a:r>
              </a:p>
              <a:p>
                <a:r>
                  <a:rPr lang="en-US" altLang="zh-CN" sz="2000" dirty="0">
                    <a:solidFill>
                      <a:srgbClr val="C00000"/>
                    </a:solidFill>
                    <a:cs typeface="Times New Roman" panose="02020603050405020304" pitchFamily="18" charset="0"/>
                    <a:sym typeface="Wingdings" panose="05000000000000000000" pitchFamily="2" charset="2"/>
                  </a:rPr>
                  <a:t> 			</a:t>
                </a:r>
                <a14:m>
                  <m:oMath xmlns:m="http://schemas.openxmlformats.org/officeDocument/2006/math">
                    <m:sSup>
                      <m:sSupPr>
                        <m:ctrlPr>
                          <a:rPr lang="en-US" altLang="zh-CN" sz="2000" i="1" smtClean="0">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𝑥</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b="0" i="1" smtClean="0">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𝑥</m:t>
                    </m:r>
                    <m:r>
                      <a:rPr lang="en-US" altLang="zh-CN" sz="2000" b="0" i="1" smtClean="0">
                        <a:solidFill>
                          <a:srgbClr val="C00000"/>
                        </a:solidFill>
                        <a:latin typeface="Cambria Math" panose="02040503050406030204" pitchFamily="18" charset="0"/>
                        <a:cs typeface="Times New Roman" panose="02020603050405020304" pitchFamily="18" charset="0"/>
                      </a:rPr>
                      <m:t>−</m:t>
                    </m:r>
                    <m:r>
                      <a:rPr lang="zh-CN" altLang="en-US" sz="2000" b="0" i="1" smtClean="0">
                        <a:solidFill>
                          <a:srgbClr val="C00000"/>
                        </a:solidFill>
                        <a:latin typeface="Cambria Math" panose="02040503050406030204" pitchFamily="18" charset="0"/>
                        <a:cs typeface="Times New Roman" panose="02020603050405020304" pitchFamily="18" charset="0"/>
                      </a:rPr>
                      <m:t>𝜖</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𝑠𝑖𝑔𝑛</m:t>
                    </m:r>
                    <m:r>
                      <a:rPr lang="en-US" altLang="zh-CN" sz="20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𝑥</m:t>
                        </m:r>
                      </m:sub>
                    </m:sSub>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𝐿</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en-US" altLang="zh-CN" sz="2000" i="1">
                            <a:solidFill>
                              <a:srgbClr val="C00000"/>
                            </a:solidFill>
                            <a:latin typeface="Cambria Math" panose="02040503050406030204" pitchFamily="18" charset="0"/>
                            <a:cs typeface="Times New Roman" panose="02020603050405020304" pitchFamily="18" charset="0"/>
                          </a:rPr>
                          <m:t>𝑦</m:t>
                        </m:r>
                      </m:e>
                      <m:sup>
                        <m:r>
                          <a:rPr lang="en-US" altLang="zh-CN" sz="2000" i="1">
                            <a:solidFill>
                              <a:srgbClr val="C00000"/>
                            </a:solidFill>
                            <a:latin typeface="Cambria Math" panose="02040503050406030204" pitchFamily="18" charset="0"/>
                            <a:cs typeface="Times New Roman" panose="02020603050405020304" pitchFamily="18" charset="0"/>
                          </a:rPr>
                          <m:t>∗</m:t>
                        </m:r>
                      </m:sup>
                    </m:sSup>
                    <m:r>
                      <a:rPr lang="en-US" altLang="zh-CN" sz="2000"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solidFill>
                    <a:srgbClr val="C00000"/>
                  </a:solidFill>
                  <a:latin typeface="Times New Roman" panose="02020603050405020304" pitchFamily="18" charset="0"/>
                  <a:cs typeface="Times New Roman" panose="02020603050405020304" pitchFamily="18" charset="0"/>
                </a:endParaRPr>
              </a:p>
              <a:p>
                <a:r>
                  <a:rPr lang="en-US" altLang="zh-CN" sz="2000" dirty="0">
                    <a:solidFill>
                      <a:schemeClr val="tx1"/>
                    </a:solidFill>
                    <a:latin typeface="Times New Roman" panose="02020603050405020304" pitchFamily="18" charset="0"/>
                    <a:cs typeface="Times New Roman" panose="02020603050405020304" pitchFamily="18" charset="0"/>
                  </a:rPr>
                  <a:t>	Step 3	</a:t>
                </a:r>
                <a14:m>
                  <m:oMath xmlns:m="http://schemas.openxmlformats.org/officeDocument/2006/math">
                    <m:sSub>
                      <m:sSubPr>
                        <m:ctrlPr>
                          <a:rPr lang="en-US" altLang="zh-CN" sz="200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𝐿</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oMath>
                </a14:m>
                <a:r>
                  <a:rPr lang="en-US" altLang="zh-CN" sz="2000" dirty="0">
                    <a:solidFill>
                      <a:schemeClr val="tx1"/>
                    </a:solidFill>
                    <a:latin typeface="Times New Roman" panose="02020603050405020304" pitchFamily="18" charset="0"/>
                    <a:cs typeface="Times New Roman" panose="02020603050405020304" pitchFamily="18" charset="0"/>
                  </a:rPr>
                  <a:t> norm bound</a:t>
                </a:r>
              </a:p>
              <a:p>
                <a:r>
                  <a:rPr lang="en-US" altLang="zh-CN" sz="2000" dirty="0">
                    <a:latin typeface="Times New Roman" panose="02020603050405020304" pitchFamily="18" charset="0"/>
                    <a:cs typeface="Times New Roman" panose="02020603050405020304" pitchFamily="18" charset="0"/>
                  </a:rPr>
                  <a:t>	Step 4	Ensemble of models</a:t>
                </a:r>
              </a:p>
              <a:p>
                <a:r>
                  <a:rPr lang="en-US" altLang="zh-CN" sz="2000" dirty="0">
                    <a:latin typeface="Times New Roman" panose="02020603050405020304" pitchFamily="18" charset="0"/>
                    <a:cs typeface="Times New Roman" panose="02020603050405020304" pitchFamily="18" charset="0"/>
                  </a:rPr>
                  <a:t>			Ensemble in Logits\Prediction\Loss	</a:t>
                </a:r>
                <a:endParaRPr lang="en-US" altLang="zh-CN"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0" name="矩形 89">
                <a:extLst>
                  <a:ext uri="{FF2B5EF4-FFF2-40B4-BE49-F238E27FC236}">
                    <a16:creationId xmlns:a16="http://schemas.microsoft.com/office/drawing/2014/main" id="{CF15F988-761A-432F-86FA-74241D3EEC26}"/>
                  </a:ext>
                </a:extLst>
              </p:cNvPr>
              <p:cNvSpPr>
                <a:spLocks noRot="1" noChangeAspect="1" noMove="1" noResize="1" noEditPoints="1" noAdjustHandles="1" noChangeArrowheads="1" noChangeShapeType="1" noTextEdit="1"/>
              </p:cNvSpPr>
              <p:nvPr/>
            </p:nvSpPr>
            <p:spPr>
              <a:xfrm>
                <a:off x="323528" y="1023464"/>
                <a:ext cx="8496944" cy="4186211"/>
              </a:xfrm>
              <a:prstGeom prst="rect">
                <a:avLst/>
              </a:prstGeom>
              <a:blipFill>
                <a:blip r:embed="rId3"/>
                <a:stretch>
                  <a:fillRect l="-717" t="-872" b="-1453"/>
                </a:stretch>
              </a:blipFill>
              <a:ln w="3175">
                <a:solidFill>
                  <a:schemeClr val="bg1">
                    <a:lumMod val="85000"/>
                  </a:schemeClr>
                </a:solidFill>
                <a:prstDash val="solid"/>
              </a:ln>
            </p:spPr>
            <p:txBody>
              <a:bodyPr/>
              <a:lstStyle/>
              <a:p>
                <a:r>
                  <a:rPr lang="zh-CN" altLang="en-US">
                    <a:noFill/>
                  </a:rPr>
                  <a:t> </a:t>
                </a:r>
              </a:p>
            </p:txBody>
          </p:sp>
        </mc:Fallback>
      </mc:AlternateContent>
      <p:sp>
        <p:nvSpPr>
          <p:cNvPr id="16" name="爆炸形: 8 pt  15">
            <a:extLst>
              <a:ext uri="{FF2B5EF4-FFF2-40B4-BE49-F238E27FC236}">
                <a16:creationId xmlns:a16="http://schemas.microsoft.com/office/drawing/2014/main" id="{78B8CB27-D0EC-4493-B82C-D330C7C868CC}"/>
              </a:ext>
            </a:extLst>
          </p:cNvPr>
          <p:cNvSpPr/>
          <p:nvPr/>
        </p:nvSpPr>
        <p:spPr>
          <a:xfrm>
            <a:off x="6804248" y="530787"/>
            <a:ext cx="2339752" cy="1199122"/>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Targeted</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68F4972B-ED61-40D7-8CC6-F151B4F0F228}"/>
              </a:ext>
            </a:extLst>
          </p:cNvPr>
          <p:cNvSpPr/>
          <p:nvPr/>
        </p:nvSpPr>
        <p:spPr>
          <a:xfrm>
            <a:off x="323528" y="5273913"/>
            <a:ext cx="8496944" cy="1015663"/>
          </a:xfrm>
          <a:prstGeom prst="rect">
            <a:avLst/>
          </a:prstGeom>
          <a:ln w="3175">
            <a:solidFill>
              <a:schemeClr val="bg1">
                <a:lumMod val="85000"/>
              </a:schemeClr>
            </a:solidFill>
            <a:prstDash val="solid"/>
          </a:ln>
        </p:spPr>
        <p:txBody>
          <a:bodyPr wrap="square">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How to</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defense ?</a:t>
            </a:r>
          </a:p>
          <a:p>
            <a:pPr lvl="2" algn="just"/>
            <a:r>
              <a:rPr lang="en-US" altLang="zh-CN" sz="2000" dirty="0">
                <a:solidFill>
                  <a:schemeClr val="tx1"/>
                </a:solidFill>
                <a:latin typeface="Times New Roman" panose="02020603050405020304" pitchFamily="18" charset="0"/>
                <a:cs typeface="Times New Roman" panose="02020603050405020304" pitchFamily="18" charset="0"/>
              </a:rPr>
              <a:t>Inject adversarial examples into training data for increasing the robustness </a:t>
            </a:r>
            <a:r>
              <a:rPr lang="en-US" altLang="zh-CN" sz="2000" dirty="0">
                <a:latin typeface="Times New Roman" panose="02020603050405020304" pitchFamily="18" charset="0"/>
                <a:cs typeface="Times New Roman" panose="02020603050405020304" pitchFamily="18" charset="0"/>
              </a:rPr>
              <a:t>of DNNs(Dynamic Neural Networks)</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p>
        </p:txBody>
      </p:sp>
      <p:sp>
        <p:nvSpPr>
          <p:cNvPr id="10" name="对角圆角矩形 34">
            <a:extLst>
              <a:ext uri="{FF2B5EF4-FFF2-40B4-BE49-F238E27FC236}">
                <a16:creationId xmlns:a16="http://schemas.microsoft.com/office/drawing/2014/main" id="{600C4316-39F5-4052-BF64-B8F53213A6E8}"/>
              </a:ext>
            </a:extLst>
          </p:cNvPr>
          <p:cNvSpPr/>
          <p:nvPr/>
        </p:nvSpPr>
        <p:spPr bwMode="auto">
          <a:xfrm>
            <a:off x="6708934" y="71414"/>
            <a:ext cx="2339752"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mn-ea"/>
              </a:rPr>
              <a:t>Background</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sp>
        <p:nvSpPr>
          <p:cNvPr id="2" name="灯片编号占位符 1">
            <a:extLst>
              <a:ext uri="{FF2B5EF4-FFF2-40B4-BE49-F238E27FC236}">
                <a16:creationId xmlns:a16="http://schemas.microsoft.com/office/drawing/2014/main" id="{C6F9D16A-8BFB-42A5-A566-64241EBD0EFF}"/>
              </a:ext>
            </a:extLst>
          </p:cNvPr>
          <p:cNvSpPr>
            <a:spLocks noGrp="1"/>
          </p:cNvSpPr>
          <p:nvPr>
            <p:ph type="sldNum" sz="quarter" idx="12"/>
          </p:nvPr>
        </p:nvSpPr>
        <p:spPr/>
        <p:txBody>
          <a:bodyPr/>
          <a:lstStyle/>
          <a:p>
            <a:fld id="{AFB9E909-1E1D-4726-9675-978F608919A4}" type="slidenum">
              <a:rPr lang="zh-CN" altLang="en-US" smtClean="0"/>
              <a:t>8</a:t>
            </a:fld>
            <a:endParaRPr lang="en-US" altLang="zh-CN"/>
          </a:p>
        </p:txBody>
      </p:sp>
    </p:spTree>
    <p:extLst>
      <p:ext uri="{BB962C8B-B14F-4D97-AF65-F5344CB8AC3E}">
        <p14:creationId xmlns:p14="http://schemas.microsoft.com/office/powerpoint/2010/main" val="848954463"/>
      </p:ext>
    </p:extLst>
  </p:cSld>
  <p:clrMapOvr>
    <a:masterClrMapping/>
  </p:clrMapOvr>
  <mc:AlternateContent xmlns:mc="http://schemas.openxmlformats.org/markup-compatibility/2006" xmlns:p14="http://schemas.microsoft.com/office/powerpoint/2010/main">
    <mc:Choice Requires="p14">
      <p:transition spd="slow" p14:dur="2000" advTm="10236"/>
    </mc:Choice>
    <mc:Fallback xmlns="">
      <p:transition spd="slow" advTm="1023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FB9E909-1E1D-4726-9675-978F608919A4}" type="slidenum">
              <a:rPr lang="zh-CN" altLang="en-US" smtClean="0"/>
              <a:t>9</a:t>
            </a:fld>
            <a:endParaRPr lang="en-US" altLang="zh-CN"/>
          </a:p>
        </p:txBody>
      </p:sp>
      <p:pic>
        <p:nvPicPr>
          <p:cNvPr id="4" name="图片 3">
            <a:extLst>
              <a:ext uri="{FF2B5EF4-FFF2-40B4-BE49-F238E27FC236}">
                <a16:creationId xmlns:a16="http://schemas.microsoft.com/office/drawing/2014/main" id="{E249B364-0F79-457E-ACC0-DA65B150873D}"/>
              </a:ext>
            </a:extLst>
          </p:cNvPr>
          <p:cNvPicPr>
            <a:picLocks noChangeAspect="1"/>
          </p:cNvPicPr>
          <p:nvPr/>
        </p:nvPicPr>
        <p:blipFill>
          <a:blip r:embed="rId2"/>
          <a:stretch>
            <a:fillRect/>
          </a:stretch>
        </p:blipFill>
        <p:spPr>
          <a:xfrm>
            <a:off x="1765875" y="2072273"/>
            <a:ext cx="7028879" cy="718757"/>
          </a:xfrm>
          <a:prstGeom prst="rect">
            <a:avLst/>
          </a:prstGeom>
        </p:spPr>
      </p:pic>
      <p:pic>
        <p:nvPicPr>
          <p:cNvPr id="5" name="图片 4">
            <a:extLst>
              <a:ext uri="{FF2B5EF4-FFF2-40B4-BE49-F238E27FC236}">
                <a16:creationId xmlns:a16="http://schemas.microsoft.com/office/drawing/2014/main" id="{337B20E1-D1F3-491A-9564-E4E0D8E418E9}"/>
              </a:ext>
            </a:extLst>
          </p:cNvPr>
          <p:cNvPicPr>
            <a:picLocks noChangeAspect="1"/>
          </p:cNvPicPr>
          <p:nvPr/>
        </p:nvPicPr>
        <p:blipFill>
          <a:blip r:embed="rId3"/>
          <a:stretch>
            <a:fillRect/>
          </a:stretch>
        </p:blipFill>
        <p:spPr>
          <a:xfrm>
            <a:off x="1917609" y="2922861"/>
            <a:ext cx="6902863" cy="1078135"/>
          </a:xfrm>
          <a:prstGeom prst="rect">
            <a:avLst/>
          </a:prstGeom>
        </p:spPr>
      </p:pic>
      <p:pic>
        <p:nvPicPr>
          <p:cNvPr id="6" name="图片 5">
            <a:extLst>
              <a:ext uri="{FF2B5EF4-FFF2-40B4-BE49-F238E27FC236}">
                <a16:creationId xmlns:a16="http://schemas.microsoft.com/office/drawing/2014/main" id="{70F83445-1884-40CC-93D0-451FFC143998}"/>
              </a:ext>
            </a:extLst>
          </p:cNvPr>
          <p:cNvPicPr>
            <a:picLocks noChangeAspect="1"/>
          </p:cNvPicPr>
          <p:nvPr/>
        </p:nvPicPr>
        <p:blipFill>
          <a:blip r:embed="rId4"/>
          <a:stretch>
            <a:fillRect/>
          </a:stretch>
        </p:blipFill>
        <p:spPr>
          <a:xfrm>
            <a:off x="672787" y="4132523"/>
            <a:ext cx="8147685" cy="800100"/>
          </a:xfrm>
          <a:prstGeom prst="rect">
            <a:avLst/>
          </a:prstGeom>
        </p:spPr>
      </p:pic>
      <p:pic>
        <p:nvPicPr>
          <p:cNvPr id="7" name="图片 6">
            <a:extLst>
              <a:ext uri="{FF2B5EF4-FFF2-40B4-BE49-F238E27FC236}">
                <a16:creationId xmlns:a16="http://schemas.microsoft.com/office/drawing/2014/main" id="{9B8ECBC0-DD5D-4907-86A9-2601322DC286}"/>
              </a:ext>
            </a:extLst>
          </p:cNvPr>
          <p:cNvPicPr>
            <a:picLocks noChangeAspect="1"/>
          </p:cNvPicPr>
          <p:nvPr/>
        </p:nvPicPr>
        <p:blipFill>
          <a:blip r:embed="rId5"/>
          <a:stretch>
            <a:fillRect/>
          </a:stretch>
        </p:blipFill>
        <p:spPr>
          <a:xfrm>
            <a:off x="1776734" y="4995686"/>
            <a:ext cx="7018020" cy="859536"/>
          </a:xfrm>
          <a:prstGeom prst="rect">
            <a:avLst/>
          </a:prstGeom>
        </p:spPr>
      </p:pic>
      <p:sp>
        <p:nvSpPr>
          <p:cNvPr id="9" name="矩形 8">
            <a:extLst>
              <a:ext uri="{FF2B5EF4-FFF2-40B4-BE49-F238E27FC236}">
                <a16:creationId xmlns:a16="http://schemas.microsoft.com/office/drawing/2014/main" id="{5D3E314B-4698-4D91-9790-7CA67DC7DD07}"/>
              </a:ext>
            </a:extLst>
          </p:cNvPr>
          <p:cNvSpPr/>
          <p:nvPr/>
        </p:nvSpPr>
        <p:spPr>
          <a:xfrm>
            <a:off x="448016" y="1924702"/>
            <a:ext cx="928459"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FGSM:</a:t>
            </a:r>
            <a:endParaRPr lang="zh-CN" altLang="en-US" dirty="0"/>
          </a:p>
        </p:txBody>
      </p:sp>
      <p:sp>
        <p:nvSpPr>
          <p:cNvPr id="10" name="矩形 9">
            <a:extLst>
              <a:ext uri="{FF2B5EF4-FFF2-40B4-BE49-F238E27FC236}">
                <a16:creationId xmlns:a16="http://schemas.microsoft.com/office/drawing/2014/main" id="{2ED30489-DCAE-4DB1-9399-9ABDC081B6BD}"/>
              </a:ext>
            </a:extLst>
          </p:cNvPr>
          <p:cNvSpPr/>
          <p:nvPr/>
        </p:nvSpPr>
        <p:spPr>
          <a:xfrm>
            <a:off x="449795" y="3022220"/>
            <a:ext cx="800219"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FGM:</a:t>
            </a:r>
            <a:endParaRPr lang="zh-CN" altLang="en-US" dirty="0"/>
          </a:p>
        </p:txBody>
      </p:sp>
      <p:sp>
        <p:nvSpPr>
          <p:cNvPr id="11" name="矩形 10">
            <a:extLst>
              <a:ext uri="{FF2B5EF4-FFF2-40B4-BE49-F238E27FC236}">
                <a16:creationId xmlns:a16="http://schemas.microsoft.com/office/drawing/2014/main" id="{6263CBD9-ACDA-4D95-9CC0-9BFA425DFB46}"/>
              </a:ext>
            </a:extLst>
          </p:cNvPr>
          <p:cNvSpPr/>
          <p:nvPr/>
        </p:nvSpPr>
        <p:spPr>
          <a:xfrm>
            <a:off x="448016" y="3916325"/>
            <a:ext cx="1095172"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I-FGSM:</a:t>
            </a:r>
            <a:endParaRPr lang="zh-CN" altLang="en-US" dirty="0"/>
          </a:p>
        </p:txBody>
      </p:sp>
      <p:sp>
        <p:nvSpPr>
          <p:cNvPr id="12" name="矩形 11">
            <a:extLst>
              <a:ext uri="{FF2B5EF4-FFF2-40B4-BE49-F238E27FC236}">
                <a16:creationId xmlns:a16="http://schemas.microsoft.com/office/drawing/2014/main" id="{7C5FB036-F6C7-4B21-A60F-183230141737}"/>
              </a:ext>
            </a:extLst>
          </p:cNvPr>
          <p:cNvSpPr/>
          <p:nvPr/>
        </p:nvSpPr>
        <p:spPr>
          <a:xfrm>
            <a:off x="448016" y="4879484"/>
            <a:ext cx="1569660" cy="369332"/>
          </a:xfrm>
          <a:prstGeom prst="rect">
            <a:avLst/>
          </a:prstGeom>
        </p:spPr>
        <p:txBody>
          <a:bodyPr wrap="none">
            <a:spAutoFit/>
          </a:bodyPr>
          <a:lstStyle/>
          <a:p>
            <a:r>
              <a:rPr lang="en-US" altLang="zh-CN" b="1" dirty="0">
                <a:solidFill>
                  <a:schemeClr val="tx2"/>
                </a:solidFill>
                <a:latin typeface="Times New Roman" panose="02020603050405020304" pitchFamily="18" charset="0"/>
                <a:cs typeface="Times New Roman" panose="02020603050405020304" pitchFamily="18" charset="0"/>
              </a:rPr>
              <a:t>Optimization:</a:t>
            </a:r>
            <a:endParaRPr lang="zh-CN" altLang="en-US" dirty="0"/>
          </a:p>
        </p:txBody>
      </p:sp>
      <p:sp>
        <p:nvSpPr>
          <p:cNvPr id="13" name="矩形 12">
            <a:extLst>
              <a:ext uri="{FF2B5EF4-FFF2-40B4-BE49-F238E27FC236}">
                <a16:creationId xmlns:a16="http://schemas.microsoft.com/office/drawing/2014/main" id="{93B51F6E-0224-402E-B35E-FB6D52B9AA8C}"/>
              </a:ext>
            </a:extLst>
          </p:cNvPr>
          <p:cNvSpPr/>
          <p:nvPr/>
        </p:nvSpPr>
        <p:spPr>
          <a:xfrm>
            <a:off x="323528" y="1023464"/>
            <a:ext cx="8496944" cy="707886"/>
          </a:xfrm>
          <a:prstGeom prst="rect">
            <a:avLst/>
          </a:prstGeom>
          <a:ln w="3175">
            <a:solidFill>
              <a:schemeClr val="bg1">
                <a:lumMod val="85000"/>
              </a:schemeClr>
            </a:solidFill>
            <a:prstDash val="solid"/>
          </a:ln>
        </p:spPr>
        <p:txBody>
          <a:bodyPr wrap="squar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Classification of Attack methods (3 kinds)</a:t>
            </a:r>
          </a:p>
          <a:p>
            <a:r>
              <a:rPr lang="en-US" altLang="zh-CN" sz="2000" b="1" dirty="0">
                <a:solidFill>
                  <a:schemeClr val="tx2"/>
                </a:solidFill>
                <a:latin typeface="Times New Roman" panose="02020603050405020304" pitchFamily="18" charset="0"/>
                <a:cs typeface="Times New Roman" panose="02020603050405020304" pitchFamily="18" charset="0"/>
              </a:rPr>
              <a:t>Formulas in this paper is as follows :  </a:t>
            </a:r>
            <a:endParaRPr lang="en-US" altLang="zh-CN" sz="2000" b="1" i="1" dirty="0">
              <a:solidFill>
                <a:schemeClr val="tx2"/>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974E47E-97C9-40C8-8842-45047E8FF1B5}"/>
              </a:ext>
            </a:extLst>
          </p:cNvPr>
          <p:cNvSpPr/>
          <p:nvPr/>
        </p:nvSpPr>
        <p:spPr>
          <a:xfrm>
            <a:off x="448016" y="6021288"/>
            <a:ext cx="8496944" cy="400110"/>
          </a:xfrm>
          <a:prstGeom prst="rect">
            <a:avLst/>
          </a:prstGeom>
          <a:ln w="3175">
            <a:solidFill>
              <a:schemeClr val="bg1">
                <a:lumMod val="85000"/>
              </a:schemeClr>
            </a:solidFill>
            <a:prstDash val="solid"/>
          </a:ln>
        </p:spPr>
        <p:txBody>
          <a:bodyPr wrap="square">
            <a:spAutoFit/>
          </a:bodyPr>
          <a:lstStyle/>
          <a:p>
            <a:r>
              <a:rPr lang="en-US" altLang="zh-CN" sz="2000" b="1" dirty="0">
                <a:latin typeface="Times New Roman" panose="02020603050405020304" pitchFamily="18" charset="0"/>
                <a:cs typeface="Times New Roman" panose="02020603050405020304" pitchFamily="18" charset="0"/>
              </a:rPr>
              <a:t>One-Step gradient-based / Iterative / Optimization</a:t>
            </a:r>
          </a:p>
        </p:txBody>
      </p:sp>
      <p:sp>
        <p:nvSpPr>
          <p:cNvPr id="15" name="对角圆角矩形 34">
            <a:extLst>
              <a:ext uri="{FF2B5EF4-FFF2-40B4-BE49-F238E27FC236}">
                <a16:creationId xmlns:a16="http://schemas.microsoft.com/office/drawing/2014/main" id="{807B2C6A-CF07-4AAC-87EE-464ECC7943C5}"/>
              </a:ext>
            </a:extLst>
          </p:cNvPr>
          <p:cNvSpPr/>
          <p:nvPr/>
        </p:nvSpPr>
        <p:spPr bwMode="auto">
          <a:xfrm>
            <a:off x="6708934" y="71414"/>
            <a:ext cx="2339752"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indent="-342900" algn="ctr" fontAlgn="auto">
              <a:lnSpc>
                <a:spcPct val="90000"/>
              </a:lnSpc>
              <a:spcBef>
                <a:spcPct val="20000"/>
              </a:spcBef>
              <a:spcAft>
                <a:spcPts val="0"/>
              </a:spcAft>
              <a:buClr>
                <a:srgbClr val="66FFFF"/>
              </a:buClr>
              <a:defRPr/>
            </a:pPr>
            <a:r>
              <a:rPr lang="en-US" altLang="zh-CN" sz="2800" b="1" dirty="0">
                <a:solidFill>
                  <a:schemeClr val="bg1">
                    <a:lumMod val="85000"/>
                  </a:schemeClr>
                </a:solidFill>
                <a:ea typeface="黑体" panose="02010609060101010101" pitchFamily="49" charset="-122"/>
                <a:cs typeface="Arial" panose="020B0604020202020204" pitchFamily="34" charset="0"/>
                <a:sym typeface="+mn-ea"/>
              </a:rPr>
              <a:t>Background</a:t>
            </a:r>
            <a:endParaRPr lang="zh-CN" altLang="en-US" sz="3600" b="1" dirty="0">
              <a:solidFill>
                <a:schemeClr val="bg1">
                  <a:lumMod val="85000"/>
                </a:schemeClr>
              </a:solidFill>
              <a:ea typeface="黑体" panose="02010609060101010101" pitchFamily="49" charset="-122"/>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3261573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TotalTime>
  <Words>1017</Words>
  <Application>Microsoft Office PowerPoint</Application>
  <PresentationFormat>全屏显示(4:3)</PresentationFormat>
  <Paragraphs>220</Paragraphs>
  <Slides>28</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Arial</vt:lpstr>
      <vt:lpstr>Calibri</vt:lpstr>
      <vt:lpstr>Cambria Math</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whier</dc:creator>
  <cp:lastModifiedBy>黄 梦蝶</cp:lastModifiedBy>
  <cp:revision>1174</cp:revision>
  <dcterms:created xsi:type="dcterms:W3CDTF">2014-06-10T08:42:00Z</dcterms:created>
  <dcterms:modified xsi:type="dcterms:W3CDTF">2019-11-04T02:56:28Z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y fmtid="{D5CDD505-2E9C-101B-9397-08002B2CF9AE}" pid="3" name="KSORubyTemplateID">
    <vt:lpwstr>2</vt:lpwstr>
  </property>
</Properties>
</file>